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6" r:id="rId2"/>
    <p:sldMasterId id="2147483660" r:id="rId3"/>
  </p:sldMasterIdLst>
  <p:notesMasterIdLst>
    <p:notesMasterId r:id="rId27"/>
  </p:notesMasterIdLst>
  <p:handoutMasterIdLst>
    <p:handoutMasterId r:id="rId28"/>
  </p:handoutMasterIdLst>
  <p:sldIdLst>
    <p:sldId id="362" r:id="rId4"/>
    <p:sldId id="363" r:id="rId5"/>
    <p:sldId id="369" r:id="rId6"/>
    <p:sldId id="392" r:id="rId7"/>
    <p:sldId id="391" r:id="rId8"/>
    <p:sldId id="399" r:id="rId9"/>
    <p:sldId id="393" r:id="rId10"/>
    <p:sldId id="419" r:id="rId11"/>
    <p:sldId id="420" r:id="rId12"/>
    <p:sldId id="421" r:id="rId13"/>
    <p:sldId id="422" r:id="rId14"/>
    <p:sldId id="423" r:id="rId15"/>
    <p:sldId id="401" r:id="rId16"/>
    <p:sldId id="408" r:id="rId17"/>
    <p:sldId id="425" r:id="rId18"/>
    <p:sldId id="426" r:id="rId19"/>
    <p:sldId id="427" r:id="rId20"/>
    <p:sldId id="405" r:id="rId21"/>
    <p:sldId id="424" r:id="rId22"/>
    <p:sldId id="407" r:id="rId23"/>
    <p:sldId id="428" r:id="rId24"/>
    <p:sldId id="430" r:id="rId25"/>
    <p:sldId id="403"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Ying" initials="W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6" autoAdjust="0"/>
    <p:restoredTop sz="96271"/>
  </p:normalViewPr>
  <p:slideViewPr>
    <p:cSldViewPr snapToGrid="0" snapToObjects="1" showGuides="1">
      <p:cViewPr varScale="1">
        <p:scale>
          <a:sx n="84" d="100"/>
          <a:sy n="84" d="100"/>
        </p:scale>
        <p:origin x="100" y="680"/>
      </p:cViewPr>
      <p:guideLst>
        <p:guide orient="horz" pos="2160"/>
        <p:guide pos="3855"/>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25T21:59:04.85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2024/4/26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2024/4/26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3507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81970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1" name="文本框 10"/>
          <p:cNvSpPr txBox="1"/>
          <p:nvPr userDrawn="1"/>
        </p:nvSpPr>
        <p:spPr>
          <a:xfrm>
            <a:off x="744373" y="147940"/>
            <a:ext cx="2839157" cy="523220"/>
          </a:xfrm>
          <a:prstGeom prst="rect">
            <a:avLst/>
          </a:prstGeom>
          <a:noFill/>
        </p:spPr>
        <p:txBody>
          <a:bodyPr wrap="square" rtlCol="0">
            <a:spAutoFit/>
          </a:bodyPr>
          <a:lstStyle/>
          <a:p>
            <a:pPr algn="dist"/>
            <a:r>
              <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rPr>
              <a:t>请在此输入标题</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2024/4/26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2024/4/26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GIF"/><Relationship Id="rId5" Type="http://schemas.openxmlformats.org/officeDocument/2006/relationships/image" Target="../media/image17.png"/><Relationship Id="rId10" Type="http://schemas.openxmlformats.org/officeDocument/2006/relationships/image" Target="../media/image22.GIF"/><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349115" y="4063365"/>
            <a:ext cx="3543300" cy="16503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文本框 5"/>
          <p:cNvSpPr txBox="1"/>
          <p:nvPr/>
        </p:nvSpPr>
        <p:spPr>
          <a:xfrm>
            <a:off x="1778000" y="2722245"/>
            <a:ext cx="8684895" cy="706755"/>
          </a:xfrm>
          <a:prstGeom prst="rect">
            <a:avLst/>
          </a:prstGeom>
          <a:noFill/>
        </p:spPr>
        <p:txBody>
          <a:bodyPr wrap="square" rtlCol="0">
            <a:spAutoFit/>
          </a:bodyPr>
          <a:lstStyle/>
          <a:p>
            <a:pPr algn="ctr"/>
            <a:r>
              <a:rPr kumimoji="1" lang="zh-CN" altLang="en-US" sz="4000" dirty="0">
                <a:solidFill>
                  <a:schemeClr val="tx1">
                    <a:lumMod val="65000"/>
                    <a:lumOff val="35000"/>
                  </a:schemeClr>
                </a:solidFill>
                <a:cs typeface="+mn-ea"/>
                <a:sym typeface="+mn-lt"/>
              </a:rPr>
              <a:t>智能轮椅研发项目软件设计说明</a:t>
            </a:r>
          </a:p>
        </p:txBody>
      </p:sp>
      <p:sp>
        <p:nvSpPr>
          <p:cNvPr id="7" name="文本框 6"/>
          <p:cNvSpPr txBox="1"/>
          <p:nvPr/>
        </p:nvSpPr>
        <p:spPr>
          <a:xfrm>
            <a:off x="4525645" y="4088130"/>
            <a:ext cx="3190875" cy="1625600"/>
          </a:xfrm>
          <a:prstGeom prst="rect">
            <a:avLst/>
          </a:prstGeom>
          <a:noFill/>
        </p:spPr>
        <p:txBody>
          <a:bodyPr wrap="square" rtlCol="0">
            <a:noAutofit/>
          </a:bodyPr>
          <a:lstStyle/>
          <a:p>
            <a:pPr algn="ctr"/>
            <a:r>
              <a:rPr kumimoji="1" lang="zh-CN" altLang="en-US" sz="2000" dirty="0">
                <a:solidFill>
                  <a:schemeClr val="bg1"/>
                </a:solidFill>
                <a:cs typeface="+mn-ea"/>
                <a:sym typeface="+mn-lt"/>
              </a:rPr>
              <a:t>第</a:t>
            </a:r>
            <a:r>
              <a:rPr kumimoji="1" lang="en-US" altLang="zh-CN" sz="2000" dirty="0">
                <a:solidFill>
                  <a:schemeClr val="bg1"/>
                </a:solidFill>
                <a:cs typeface="+mn-ea"/>
                <a:sym typeface="+mn-lt"/>
              </a:rPr>
              <a:t>7</a:t>
            </a:r>
            <a:r>
              <a:rPr kumimoji="1" lang="zh-CN" altLang="en-US" sz="2000" dirty="0">
                <a:solidFill>
                  <a:schemeClr val="bg1"/>
                </a:solidFill>
                <a:cs typeface="+mn-ea"/>
                <a:sym typeface="+mn-lt"/>
              </a:rPr>
              <a:t>组</a:t>
            </a:r>
          </a:p>
          <a:p>
            <a:pPr algn="ctr"/>
            <a:r>
              <a:rPr kumimoji="1" lang="zh-CN" altLang="en-US" sz="1600" dirty="0">
                <a:solidFill>
                  <a:schemeClr val="bg1"/>
                </a:solidFill>
                <a:cs typeface="+mn-ea"/>
                <a:sym typeface="+mn-lt"/>
              </a:rPr>
              <a:t>应卓航</a:t>
            </a:r>
          </a:p>
          <a:p>
            <a:pPr algn="ctr"/>
            <a:r>
              <a:rPr kumimoji="1" lang="zh-CN" altLang="en-US" sz="1600" dirty="0">
                <a:solidFill>
                  <a:schemeClr val="bg1"/>
                </a:solidFill>
                <a:cs typeface="+mn-ea"/>
                <a:sym typeface="+mn-lt"/>
              </a:rPr>
              <a:t>陈浩宇</a:t>
            </a:r>
          </a:p>
          <a:p>
            <a:pPr algn="ctr"/>
            <a:r>
              <a:rPr kumimoji="1" lang="zh-CN" altLang="en-US" sz="1600" dirty="0">
                <a:solidFill>
                  <a:schemeClr val="bg1"/>
                </a:solidFill>
                <a:cs typeface="+mn-ea"/>
                <a:sym typeface="+mn-lt"/>
              </a:rPr>
              <a:t>张飘</a:t>
            </a:r>
          </a:p>
          <a:p>
            <a:pPr algn="ctr"/>
            <a:r>
              <a:rPr kumimoji="1" lang="zh-CN" altLang="en-US" sz="1600" dirty="0">
                <a:solidFill>
                  <a:schemeClr val="bg1"/>
                </a:solidFill>
                <a:cs typeface="+mn-ea"/>
                <a:sym typeface="+mn-lt"/>
              </a:rPr>
              <a:t>董鹄铭</a:t>
            </a:r>
          </a:p>
          <a:p>
            <a:pPr algn="ctr"/>
            <a:r>
              <a:rPr kumimoji="1" lang="zh-CN" altLang="en-US" sz="1600" dirty="0">
                <a:solidFill>
                  <a:schemeClr val="bg1"/>
                </a:solidFill>
                <a:cs typeface="+mn-ea"/>
                <a:sym typeface="+mn-lt"/>
              </a:rPr>
              <a:t>龚照徽</a:t>
            </a: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16345"/>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b="1" dirty="0">
                  <a:solidFill>
                    <a:schemeClr val="tx1">
                      <a:lumMod val="75000"/>
                      <a:lumOff val="25000"/>
                    </a:schemeClr>
                  </a:solidFill>
                  <a:cs typeface="+mn-ea"/>
                  <a:sym typeface="+mn-lt"/>
                </a:rPr>
                <a:t>总调度单元</a:t>
              </a:r>
              <a:r>
                <a:rPr lang="zh-CN" altLang="en-US" sz="1600" dirty="0">
                  <a:solidFill>
                    <a:schemeClr val="tx1">
                      <a:lumMod val="75000"/>
                      <a:lumOff val="25000"/>
                    </a:schemeClr>
                  </a:solidFill>
                  <a:cs typeface="+mn-ea"/>
                  <a:sym typeface="+mn-lt"/>
                </a:rPr>
                <a:t>会根据用户界面发送过来的服务请求，启动对应的服务</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控制器</a:t>
              </a:r>
              <a:r>
                <a:rPr lang="zh-CN" altLang="en-US" sz="1600" dirty="0">
                  <a:solidFill>
                    <a:schemeClr val="tx1">
                      <a:lumMod val="75000"/>
                      <a:lumOff val="25000"/>
                    </a:schemeClr>
                  </a:solidFill>
                  <a:cs typeface="+mn-ea"/>
                  <a:sym typeface="+mn-lt"/>
                </a:rPr>
                <a:t>主要根据调度单元分配的任务向不同的输出单元发送子任务参数</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传感器</a:t>
              </a:r>
              <a:r>
                <a:rPr lang="zh-CN" altLang="en-US" sz="1600" dirty="0">
                  <a:solidFill>
                    <a:schemeClr val="tx1">
                      <a:lumMod val="75000"/>
                      <a:lumOff val="25000"/>
                    </a:schemeClr>
                  </a:solidFill>
                  <a:cs typeface="+mn-ea"/>
                  <a:sym typeface="+mn-lt"/>
                </a:rPr>
                <a:t>模块负责处理不同输入单元发送的信号</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地图</a:t>
              </a:r>
              <a:r>
                <a:rPr lang="zh-CN" altLang="en-US" sz="1600" dirty="0">
                  <a:solidFill>
                    <a:schemeClr val="tx1">
                      <a:lumMod val="75000"/>
                      <a:lumOff val="25000"/>
                    </a:schemeClr>
                  </a:solidFill>
                  <a:cs typeface="+mn-ea"/>
                  <a:sym typeface="+mn-lt"/>
                </a:rPr>
                <a:t>模块用于向调度器返回地图数据或者保存前端传来的地图数据</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功能层</a:t>
              </a:r>
            </a:p>
          </p:txBody>
        </p:sp>
      </p:grpSp>
      <p:pic>
        <p:nvPicPr>
          <p:cNvPr id="2" name="图片 -2147482622" descr="微信图片_20240425203157"/>
          <p:cNvPicPr>
            <a:picLocks noChangeAspect="1"/>
          </p:cNvPicPr>
          <p:nvPr>
            <p:custDataLst>
              <p:tags r:id="rId1"/>
            </p:custDataLst>
          </p:nvPr>
        </p:nvPicPr>
        <p:blipFill>
          <a:blip r:embed="rId4"/>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786475"/>
            <a:ext cx="4850131" cy="4824095"/>
            <a:chOff x="1148581" y="3310065"/>
            <a:chExt cx="3352787" cy="4824095"/>
          </a:xfrm>
        </p:grpSpPr>
        <p:sp>
          <p:nvSpPr>
            <p:cNvPr id="20" name="矩形 19"/>
            <p:cNvSpPr/>
            <p:nvPr/>
          </p:nvSpPr>
          <p:spPr bwMode="auto">
            <a:xfrm>
              <a:off x="1148581" y="3902520"/>
              <a:ext cx="3352787"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在硬件层，不同的功能单元与硬件层紧密结合，负责控制硬件完成最基本的任务，如控制舵机、跟踪用户、检测头部微动信息等。</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硬件层</a:t>
              </a:r>
            </a:p>
          </p:txBody>
        </p:sp>
      </p:grpSp>
      <p:pic>
        <p:nvPicPr>
          <p:cNvPr id="2" name="图片 -2147482622" descr="微信图片_20240425203157"/>
          <p:cNvPicPr>
            <a:picLocks noChangeAspect="1"/>
          </p:cNvPicPr>
          <p:nvPr>
            <p:custDataLst>
              <p:tags r:id="rId1"/>
            </p:custDataLst>
          </p:nvPr>
        </p:nvPicPr>
        <p:blipFill>
          <a:blip r:embed="rId5"/>
          <a:stretch>
            <a:fillRect/>
          </a:stretch>
        </p:blipFill>
        <p:spPr>
          <a:xfrm>
            <a:off x="6821170" y="276225"/>
            <a:ext cx="5082540" cy="4320540"/>
          </a:xfrm>
          <a:prstGeom prst="rect">
            <a:avLst/>
          </a:prstGeom>
          <a:noFill/>
          <a:ln w="9525">
            <a:noFill/>
          </a:ln>
        </p:spPr>
      </p:pic>
      <p:pic>
        <p:nvPicPr>
          <p:cNvPr id="3" name="图片 -2147482612" descr="微信图片_20240425203211"/>
          <p:cNvPicPr>
            <a:picLocks noChangeAspect="1"/>
          </p:cNvPicPr>
          <p:nvPr>
            <p:custDataLst>
              <p:tags r:id="rId2"/>
            </p:custDataLst>
          </p:nvPr>
        </p:nvPicPr>
        <p:blipFill>
          <a:blip r:embed="rId6"/>
          <a:stretch>
            <a:fillRect/>
          </a:stretch>
        </p:blipFill>
        <p:spPr>
          <a:xfrm>
            <a:off x="265430" y="2939415"/>
            <a:ext cx="6555740" cy="3388995"/>
          </a:xfrm>
          <a:prstGeom prst="rect">
            <a:avLst/>
          </a:prstGeom>
          <a:noFill/>
          <a:ln w="9525">
            <a:noFill/>
          </a:ln>
        </p:spPr>
      </p:pic>
      <p:sp>
        <p:nvSpPr>
          <p:cNvPr id="4" name="文本框 3"/>
          <p:cNvSpPr txBox="1"/>
          <p:nvPr/>
        </p:nvSpPr>
        <p:spPr>
          <a:xfrm>
            <a:off x="2621915" y="6328410"/>
            <a:ext cx="1842135" cy="368300"/>
          </a:xfrm>
          <a:prstGeom prst="rect">
            <a:avLst/>
          </a:prstGeom>
          <a:noFill/>
        </p:spPr>
        <p:txBody>
          <a:bodyPr wrap="square" rtlCol="0">
            <a:spAutoFit/>
          </a:bodyPr>
          <a:lstStyle/>
          <a:p>
            <a:r>
              <a:rPr lang="zh-CN" altLang="en-US"/>
              <a:t>硬件整体架构图</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5092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接口设计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Interface Design</a:t>
            </a: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03</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 name="文本框 1"/>
          <p:cNvSpPr txBox="1"/>
          <p:nvPr/>
        </p:nvSpPr>
        <p:spPr>
          <a:xfrm>
            <a:off x="399087" y="354730"/>
            <a:ext cx="2525494" cy="646331"/>
          </a:xfrm>
          <a:prstGeom prst="rect">
            <a:avLst/>
          </a:prstGeom>
          <a:noFill/>
        </p:spPr>
        <p:txBody>
          <a:bodyPr wrap="square" rtlCol="0">
            <a:spAutoFit/>
          </a:bodyPr>
          <a:lstStyle/>
          <a:p>
            <a:r>
              <a:rPr lang="zh-CN" altLang="en-US" sz="3600" b="1" dirty="0">
                <a:latin typeface="造字工房悦黑体验版纤细体 (正文)"/>
                <a:ea typeface="微软雅黑" panose="020B0503020204020204" pitchFamily="34" charset="-122"/>
              </a:rPr>
              <a:t>应用界面</a:t>
            </a:r>
          </a:p>
        </p:txBody>
      </p:sp>
      <p:grpSp>
        <p:nvGrpSpPr>
          <p:cNvPr id="3" name="组合 5"/>
          <p:cNvGrpSpPr/>
          <p:nvPr/>
        </p:nvGrpSpPr>
        <p:grpSpPr bwMode="auto">
          <a:xfrm>
            <a:off x="440828" y="1001061"/>
            <a:ext cx="5076825" cy="4275840"/>
            <a:chOff x="1970" y="5290"/>
            <a:chExt cx="7994" cy="6847"/>
          </a:xfrm>
        </p:grpSpPr>
        <p:pic>
          <p:nvPicPr>
            <p:cNvPr id="102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 y="5290"/>
              <a:ext cx="3935" cy="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 y="5300"/>
              <a:ext cx="3949" cy="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795438" y="416286"/>
            <a:ext cx="3220530" cy="646331"/>
          </a:xfrm>
          <a:prstGeom prst="rect">
            <a:avLst/>
          </a:prstGeom>
          <a:noFill/>
        </p:spPr>
        <p:txBody>
          <a:bodyPr wrap="square" rtlCol="0">
            <a:spAutoFit/>
          </a:bodyPr>
          <a:lstStyle/>
          <a:p>
            <a:r>
              <a:rPr lang="zh-CN" altLang="en-US" sz="3600" b="1" dirty="0">
                <a:latin typeface="造字工房悦黑体验版纤细体 (正文)"/>
                <a:ea typeface="微软雅黑" panose="020B0503020204020204" pitchFamily="34" charset="-122"/>
              </a:rPr>
              <a:t>接口设计</a:t>
            </a:r>
          </a:p>
        </p:txBody>
      </p:sp>
      <p:sp>
        <p:nvSpPr>
          <p:cNvPr id="5" name="文本框 4"/>
          <p:cNvSpPr txBox="1"/>
          <p:nvPr/>
        </p:nvSpPr>
        <p:spPr>
          <a:xfrm>
            <a:off x="471311" y="5443442"/>
            <a:ext cx="5076825" cy="1292662"/>
          </a:xfrm>
          <a:prstGeom prst="rect">
            <a:avLst/>
          </a:prstGeom>
          <a:noFill/>
        </p:spPr>
        <p:txBody>
          <a:bodyPr wrap="square" rtlCol="0">
            <a:spAutoFit/>
          </a:bodyPr>
          <a:lstStyle/>
          <a:p>
            <a:r>
              <a:rPr lang="zh-CN" altLang="en-US" dirty="0">
                <a:latin typeface="造字工房悦黑体验版纤细体 (正文)"/>
                <a:ea typeface="微软雅黑" panose="020B0503020204020204" pitchFamily="34" charset="-122"/>
              </a:rPr>
              <a:t>主要界面分为</a:t>
            </a:r>
            <a:r>
              <a:rPr lang="zh-CN" altLang="en-US" sz="2000" b="1" dirty="0">
                <a:solidFill>
                  <a:srgbClr val="FF0000"/>
                </a:solidFill>
                <a:latin typeface="造字工房悦黑体验版纤细体 (正文)"/>
                <a:ea typeface="微软雅黑" panose="020B0503020204020204" pitchFamily="34" charset="-122"/>
              </a:rPr>
              <a:t>自主控制</a:t>
            </a:r>
            <a:r>
              <a:rPr lang="zh-CN" altLang="en-US" dirty="0">
                <a:latin typeface="造字工房悦黑体验版纤细体 (正文)"/>
                <a:ea typeface="微软雅黑" panose="020B0503020204020204" pitchFamily="34" charset="-122"/>
              </a:rPr>
              <a:t>和</a:t>
            </a:r>
            <a:r>
              <a:rPr lang="zh-CN" altLang="en-US" sz="2000" b="1" dirty="0">
                <a:solidFill>
                  <a:srgbClr val="FF0000"/>
                </a:solidFill>
                <a:latin typeface="造字工房悦黑体验版纤细体 (正文)"/>
                <a:ea typeface="微软雅黑" panose="020B0503020204020204" pitchFamily="34" charset="-122"/>
              </a:rPr>
              <a:t>远程操作</a:t>
            </a:r>
            <a:r>
              <a:rPr lang="zh-CN" altLang="en-US" dirty="0">
                <a:latin typeface="造字工房悦黑体验版纤细体 (正文)"/>
                <a:ea typeface="微软雅黑" panose="020B0503020204020204" pitchFamily="34" charset="-122"/>
              </a:rPr>
              <a:t>两个部分，自主控制则无需下一个界面，远程操控通过控制方向操作轮椅运动，通过</a:t>
            </a:r>
            <a:r>
              <a:rPr lang="zh-CN" altLang="en-US" sz="2000" b="1" dirty="0">
                <a:solidFill>
                  <a:srgbClr val="FF0000"/>
                </a:solidFill>
                <a:latin typeface="造字工房悦黑体验版纤细体 (正文)"/>
                <a:ea typeface="微软雅黑" panose="020B0503020204020204" pitchFamily="34" charset="-122"/>
              </a:rPr>
              <a:t>建图模式</a:t>
            </a:r>
            <a:r>
              <a:rPr lang="zh-CN" altLang="en-US" dirty="0">
                <a:latin typeface="造字工房悦黑体验版纤细体 (正文)"/>
                <a:ea typeface="微软雅黑" panose="020B0503020204020204" pitchFamily="34" charset="-122"/>
              </a:rPr>
              <a:t>进行地图构建和保存，</a:t>
            </a:r>
            <a:r>
              <a:rPr lang="zh-CN" altLang="en-US" sz="2000" b="1" dirty="0">
                <a:solidFill>
                  <a:srgbClr val="FF0000"/>
                </a:solidFill>
                <a:latin typeface="造字工房悦黑体验版纤细体 (正文)"/>
                <a:ea typeface="微软雅黑" panose="020B0503020204020204" pitchFamily="34" charset="-122"/>
              </a:rPr>
              <a:t>导航模式</a:t>
            </a:r>
            <a:r>
              <a:rPr lang="zh-CN" altLang="en-US" dirty="0">
                <a:latin typeface="造字工房悦黑体验版纤细体 (正文)"/>
                <a:ea typeface="微软雅黑" panose="020B0503020204020204" pitchFamily="34" charset="-122"/>
              </a:rPr>
              <a:t>进行导航控制电动轮椅。</a:t>
            </a:r>
            <a:endParaRPr lang="en-US" altLang="zh-CN" dirty="0">
              <a:latin typeface="造字工房悦黑体验版纤细体 (正文)"/>
              <a:ea typeface="微软雅黑" panose="020B0503020204020204" pitchFamily="34" charset="-122"/>
            </a:endParaRPr>
          </a:p>
        </p:txBody>
      </p:sp>
      <p:pic>
        <p:nvPicPr>
          <p:cNvPr id="7" name="图片 6"/>
          <p:cNvPicPr>
            <a:picLocks noChangeAspect="1"/>
          </p:cNvPicPr>
          <p:nvPr/>
        </p:nvPicPr>
        <p:blipFill>
          <a:blip r:embed="rId5"/>
          <a:stretch>
            <a:fillRect/>
          </a:stretch>
        </p:blipFill>
        <p:spPr>
          <a:xfrm>
            <a:off x="5795438" y="1207397"/>
            <a:ext cx="6272441" cy="3596640"/>
          </a:xfrm>
          <a:prstGeom prst="rect">
            <a:avLst/>
          </a:prstGeom>
        </p:spPr>
      </p:pic>
      <p:sp>
        <p:nvSpPr>
          <p:cNvPr id="9" name="文本框 8"/>
          <p:cNvSpPr txBox="1"/>
          <p:nvPr/>
        </p:nvSpPr>
        <p:spPr>
          <a:xfrm>
            <a:off x="6126656" y="5136427"/>
            <a:ext cx="5076825" cy="1600438"/>
          </a:xfrm>
          <a:prstGeom prst="rect">
            <a:avLst/>
          </a:prstGeom>
          <a:noFill/>
        </p:spPr>
        <p:txBody>
          <a:bodyPr wrap="square" rtlCol="0">
            <a:spAutoFit/>
          </a:bodyPr>
          <a:lstStyle/>
          <a:p>
            <a:r>
              <a:rPr lang="zh-CN" altLang="en-US" dirty="0">
                <a:latin typeface="造字工房悦黑体验版纤细体 (正文)"/>
                <a:ea typeface="微软雅黑" panose="020B0503020204020204" pitchFamily="34" charset="-122"/>
              </a:rPr>
              <a:t>接口设计一共分为</a:t>
            </a:r>
            <a:r>
              <a:rPr lang="en-US" altLang="zh-CN" dirty="0">
                <a:latin typeface="造字工房悦黑体验版纤细体 (正文)"/>
                <a:ea typeface="微软雅黑" panose="020B0503020204020204" pitchFamily="34" charset="-122"/>
              </a:rPr>
              <a:t>3</a:t>
            </a:r>
            <a:r>
              <a:rPr lang="zh-CN" altLang="en-US" dirty="0">
                <a:latin typeface="造字工房悦黑体验版纤细体 (正文)"/>
                <a:ea typeface="微软雅黑" panose="020B0503020204020204" pitchFamily="34" charset="-122"/>
              </a:rPr>
              <a:t>个部分，分别为</a:t>
            </a:r>
            <a:r>
              <a:rPr lang="zh-CN" altLang="en-US" sz="2000" b="1" dirty="0">
                <a:solidFill>
                  <a:srgbClr val="FF0000"/>
                </a:solidFill>
                <a:latin typeface="造字工房悦黑体验版纤细体 (正文)"/>
                <a:ea typeface="微软雅黑" panose="020B0503020204020204" pitchFamily="34" charset="-122"/>
              </a:rPr>
              <a:t>环境感知</a:t>
            </a:r>
            <a:r>
              <a:rPr lang="zh-CN" altLang="en-US" dirty="0">
                <a:latin typeface="造字工房悦黑体验版纤细体 (正文)"/>
                <a:ea typeface="微软雅黑" panose="020B0503020204020204" pitchFamily="34" charset="-122"/>
              </a:rPr>
              <a:t>部分、</a:t>
            </a:r>
            <a:r>
              <a:rPr lang="zh-CN" altLang="en-US" sz="2000" b="1" dirty="0">
                <a:solidFill>
                  <a:srgbClr val="FF0000"/>
                </a:solidFill>
                <a:latin typeface="造字工房悦黑体验版纤细体 (正文)"/>
                <a:ea typeface="微软雅黑" panose="020B0503020204020204" pitchFamily="34" charset="-122"/>
              </a:rPr>
              <a:t>头部微动检测</a:t>
            </a:r>
            <a:r>
              <a:rPr lang="zh-CN" altLang="en-US" dirty="0">
                <a:latin typeface="造字工房悦黑体验版纤细体 (正文)"/>
                <a:ea typeface="微软雅黑" panose="020B0503020204020204" pitchFamily="34" charset="-122"/>
              </a:rPr>
              <a:t>部分和</a:t>
            </a:r>
            <a:r>
              <a:rPr lang="zh-CN" altLang="en-US" sz="2000" b="1" dirty="0">
                <a:solidFill>
                  <a:srgbClr val="FF0000"/>
                </a:solidFill>
                <a:latin typeface="造字工房悦黑体验版纤细体 (正文)"/>
                <a:ea typeface="微软雅黑" panose="020B0503020204020204" pitchFamily="34" charset="-122"/>
              </a:rPr>
              <a:t>机械控制</a:t>
            </a:r>
            <a:r>
              <a:rPr lang="zh-CN" altLang="en-US" dirty="0">
                <a:latin typeface="造字工房悦黑体验版纤细体 (正文)"/>
                <a:ea typeface="微软雅黑" panose="020B0503020204020204" pitchFamily="34" charset="-122"/>
              </a:rPr>
              <a:t>部分。</a:t>
            </a:r>
            <a:endParaRPr lang="en-US" altLang="zh-CN" dirty="0">
              <a:latin typeface="造字工房悦黑体验版纤细体 (正文)"/>
              <a:ea typeface="微软雅黑" panose="020B0503020204020204" pitchFamily="34" charset="-122"/>
            </a:endParaRPr>
          </a:p>
          <a:p>
            <a:r>
              <a:rPr lang="zh-CN" altLang="en-US" dirty="0">
                <a:latin typeface="造字工房悦黑体验版纤细体 (正文)"/>
                <a:ea typeface="微软雅黑" panose="020B0503020204020204" pitchFamily="34" charset="-122"/>
              </a:rPr>
              <a:t>头部姿态检测模块与轮椅辅助控制模块通过</a:t>
            </a:r>
            <a:r>
              <a:rPr lang="zh-CN" altLang="en-US" sz="2000" b="1" dirty="0">
                <a:solidFill>
                  <a:srgbClr val="FF0000"/>
                </a:solidFill>
                <a:latin typeface="造字工房悦黑体验版纤细体 (正文)"/>
                <a:ea typeface="微软雅黑" panose="020B0503020204020204" pitchFamily="34" charset="-122"/>
              </a:rPr>
              <a:t>蓝牙</a:t>
            </a:r>
            <a:r>
              <a:rPr lang="zh-CN" altLang="en-US" dirty="0">
                <a:latin typeface="造字工房悦黑体验版纤细体 (正文)"/>
                <a:ea typeface="微软雅黑" panose="020B0503020204020204" pitchFamily="34" charset="-122"/>
              </a:rPr>
              <a:t>连接，环境感知模块与轮椅辅助控制模块之间通过</a:t>
            </a:r>
            <a:r>
              <a:rPr lang="zh-CN" altLang="en-US" sz="2000" b="1" dirty="0">
                <a:solidFill>
                  <a:srgbClr val="FF0000"/>
                </a:solidFill>
                <a:latin typeface="造字工房悦黑体验版纤细体 (正文)"/>
                <a:ea typeface="微软雅黑" panose="020B0503020204020204" pitchFamily="34" charset="-122"/>
              </a:rPr>
              <a:t>树莓派</a:t>
            </a:r>
            <a:r>
              <a:rPr lang="zh-CN" altLang="en-US" dirty="0">
                <a:latin typeface="造字工房悦黑体验版纤细体 (正文)"/>
                <a:ea typeface="微软雅黑" panose="020B0503020204020204" pitchFamily="34" charset="-122"/>
              </a:rPr>
              <a:t>连接。</a:t>
            </a:r>
            <a:endParaRPr lang="en-US" altLang="zh-CN" dirty="0">
              <a:latin typeface="造字工房悦黑体验版纤细体 (正文)"/>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pic>
        <p:nvPicPr>
          <p:cNvPr id="6" name="图片 5"/>
          <p:cNvPicPr>
            <a:picLocks noChangeAspect="1"/>
          </p:cNvPicPr>
          <p:nvPr/>
        </p:nvPicPr>
        <p:blipFill>
          <a:blip r:embed="rId3"/>
          <a:stretch>
            <a:fillRect/>
          </a:stretch>
        </p:blipFill>
        <p:spPr>
          <a:xfrm>
            <a:off x="656555" y="1531035"/>
            <a:ext cx="1179548" cy="959214"/>
          </a:xfrm>
          <a:prstGeom prst="rect">
            <a:avLst/>
          </a:prstGeom>
        </p:spPr>
      </p:pic>
      <p:pic>
        <p:nvPicPr>
          <p:cNvPr id="8" name="图片 7"/>
          <p:cNvPicPr>
            <a:picLocks noChangeAspect="1"/>
          </p:cNvPicPr>
          <p:nvPr/>
        </p:nvPicPr>
        <p:blipFill rotWithShape="1">
          <a:blip r:embed="rId4"/>
          <a:srcRect l="15482" t="11877" r="12141" b="9482"/>
          <a:stretch>
            <a:fillRect/>
          </a:stretch>
        </p:blipFill>
        <p:spPr>
          <a:xfrm>
            <a:off x="1859189" y="1503557"/>
            <a:ext cx="924938" cy="1004970"/>
          </a:xfrm>
          <a:prstGeom prst="rect">
            <a:avLst/>
          </a:prstGeom>
        </p:spPr>
      </p:pic>
      <p:pic>
        <p:nvPicPr>
          <p:cNvPr id="10" name="Picture 2" descr="image-20220608182923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127" y="1531035"/>
            <a:ext cx="752189" cy="9592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6"/>
          <a:srcRect b="9571"/>
          <a:stretch>
            <a:fillRect/>
          </a:stretch>
        </p:blipFill>
        <p:spPr>
          <a:xfrm>
            <a:off x="170227" y="2536005"/>
            <a:ext cx="4256689" cy="2637680"/>
          </a:xfrm>
          <a:prstGeom prst="rect">
            <a:avLst/>
          </a:prstGeom>
        </p:spPr>
      </p:pic>
      <p:sp>
        <p:nvSpPr>
          <p:cNvPr id="13" name="文本框 12"/>
          <p:cNvSpPr txBox="1"/>
          <p:nvPr/>
        </p:nvSpPr>
        <p:spPr>
          <a:xfrm>
            <a:off x="435708" y="5466695"/>
            <a:ext cx="3771900" cy="984885"/>
          </a:xfrm>
          <a:prstGeom prst="rect">
            <a:avLst/>
          </a:prstGeom>
          <a:noFill/>
        </p:spPr>
        <p:txBody>
          <a:bodyPr wrap="square" rtlCol="0">
            <a:spAutoFit/>
          </a:bodyPr>
          <a:lstStyle/>
          <a:p>
            <a:r>
              <a:rPr lang="zh-CN" altLang="zh-CN" sz="2000" b="1" kern="100" dirty="0">
                <a:solidFill>
                  <a:srgbClr val="FF0000"/>
                </a:solidFill>
                <a:effectLst/>
                <a:latin typeface="造字工房悦黑体验版纤细体 "/>
                <a:ea typeface="微软雅黑" panose="020B0503020204020204" pitchFamily="34" charset="-122"/>
                <a:cs typeface="Times New Roman" panose="02020603050405020304" charset="0"/>
              </a:rPr>
              <a:t>激光雷达</a:t>
            </a:r>
            <a:r>
              <a:rPr lang="zh-CN" altLang="zh-CN" sz="1800" kern="100" dirty="0">
                <a:effectLst/>
                <a:latin typeface="造字工房悦黑体验版纤细体 "/>
                <a:ea typeface="微软雅黑" panose="020B0503020204020204" pitchFamily="34" charset="-122"/>
                <a:cs typeface="Times New Roman" panose="02020603050405020304" charset="0"/>
              </a:rPr>
              <a:t>模块、</a:t>
            </a:r>
            <a:r>
              <a:rPr lang="zh-CN" altLang="zh-CN" sz="2000" b="1" kern="100" dirty="0">
                <a:solidFill>
                  <a:srgbClr val="FF0000"/>
                </a:solidFill>
                <a:effectLst/>
                <a:latin typeface="造字工房悦黑体验版纤细体 "/>
                <a:ea typeface="微软雅黑" panose="020B0503020204020204" pitchFamily="34" charset="-122"/>
                <a:cs typeface="Times New Roman" panose="02020603050405020304" charset="0"/>
              </a:rPr>
              <a:t>摄像头</a:t>
            </a:r>
            <a:r>
              <a:rPr lang="zh-CN" altLang="zh-CN" sz="1800" kern="100" dirty="0">
                <a:effectLst/>
                <a:latin typeface="造字工房悦黑体验版纤细体 "/>
                <a:ea typeface="微软雅黑" panose="020B0503020204020204" pitchFamily="34" charset="-122"/>
                <a:cs typeface="Times New Roman" panose="02020603050405020304" charset="0"/>
              </a:rPr>
              <a:t>模块和</a:t>
            </a:r>
            <a:r>
              <a:rPr lang="zh-CN" altLang="zh-CN" sz="2000" b="1" kern="100" dirty="0">
                <a:solidFill>
                  <a:srgbClr val="FF0000"/>
                </a:solidFill>
                <a:effectLst/>
                <a:latin typeface="造字工房悦黑体验版纤细体 "/>
                <a:ea typeface="微软雅黑" panose="020B0503020204020204" pitchFamily="34" charset="-122"/>
                <a:cs typeface="Times New Roman" panose="02020603050405020304" charset="0"/>
              </a:rPr>
              <a:t>惯性测量单元</a:t>
            </a:r>
            <a:r>
              <a:rPr lang="zh-CN" altLang="zh-CN" sz="1800" kern="100" dirty="0">
                <a:effectLst/>
                <a:latin typeface="造字工房悦黑体验版纤细体 "/>
                <a:ea typeface="微软雅黑" panose="020B0503020204020204" pitchFamily="34" charset="-122"/>
                <a:cs typeface="Times New Roman" panose="02020603050405020304" charset="0"/>
              </a:rPr>
              <a:t>模块之间相互传递数据，共同实现对外部环境的感知。</a:t>
            </a:r>
            <a:endParaRPr lang="zh-CN" altLang="en-US" dirty="0">
              <a:latin typeface="造字工房悦黑体验版纤细体 "/>
              <a:ea typeface="微软雅黑" panose="020B0503020204020204" pitchFamily="34" charset="-122"/>
            </a:endParaRPr>
          </a:p>
        </p:txBody>
      </p:sp>
      <p:grpSp>
        <p:nvGrpSpPr>
          <p:cNvPr id="18" name="组合 17"/>
          <p:cNvGrpSpPr/>
          <p:nvPr/>
        </p:nvGrpSpPr>
        <p:grpSpPr>
          <a:xfrm>
            <a:off x="4660604" y="1503557"/>
            <a:ext cx="3104482" cy="3718865"/>
            <a:chOff x="4660604" y="1503557"/>
            <a:chExt cx="3104482" cy="3718865"/>
          </a:xfrm>
        </p:grpSpPr>
        <p:pic>
          <p:nvPicPr>
            <p:cNvPr id="14" name="Picture 4" descr="Accelerometer based Wireless 3D Air Mouse | Full DIY Project"/>
            <p:cNvPicPr>
              <a:picLocks noChangeAspect="1" noChangeArrowheads="1"/>
            </p:cNvPicPr>
            <p:nvPr/>
          </p:nvPicPr>
          <p:blipFill rotWithShape="1">
            <a:blip r:embed="rId7">
              <a:extLst>
                <a:ext uri="{28A0092B-C50C-407E-A947-70E740481C1C}">
                  <a14:useLocalDpi xmlns:a14="http://schemas.microsoft.com/office/drawing/2010/main" val="0"/>
                </a:ext>
              </a:extLst>
            </a:blip>
            <a:srcRect l="-784" t="9991" r="784" b="15357"/>
            <a:stretch>
              <a:fillRect/>
            </a:stretch>
          </p:blipFill>
          <p:spPr bwMode="auto">
            <a:xfrm>
              <a:off x="4660605" y="1503557"/>
              <a:ext cx="3104481" cy="169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0604" y="3202570"/>
              <a:ext cx="3104481" cy="2019852"/>
            </a:xfrm>
            <a:prstGeom prst="rect">
              <a:avLst/>
            </a:prstGeom>
          </p:spPr>
        </p:pic>
      </p:grpSp>
      <p:sp>
        <p:nvSpPr>
          <p:cNvPr id="17" name="文本框 16"/>
          <p:cNvSpPr txBox="1"/>
          <p:nvPr/>
        </p:nvSpPr>
        <p:spPr>
          <a:xfrm>
            <a:off x="4613175" y="5319117"/>
            <a:ext cx="3288765" cy="1261884"/>
          </a:xfrm>
          <a:prstGeom prst="rect">
            <a:avLst/>
          </a:prstGeom>
          <a:noFill/>
        </p:spPr>
        <p:txBody>
          <a:bodyPr wrap="square" rtlCol="0">
            <a:spAutoFit/>
          </a:bodyPr>
          <a:lstStyle/>
          <a:p>
            <a:r>
              <a:rPr lang="zh-CN" altLang="en-US" dirty="0">
                <a:latin typeface="造字工房悦黑体验版纤细体 "/>
                <a:ea typeface="微软雅黑" panose="020B0503020204020204" pitchFamily="34" charset="-122"/>
              </a:rPr>
              <a:t>通过</a:t>
            </a:r>
            <a:r>
              <a:rPr lang="en-US" altLang="zh-CN" sz="2000" b="1" dirty="0" err="1">
                <a:solidFill>
                  <a:srgbClr val="FF0000"/>
                </a:solidFill>
                <a:latin typeface="造字工房悦黑体验版纤细体 "/>
                <a:ea typeface="微软雅黑" panose="020B0503020204020204" pitchFamily="34" charset="-122"/>
              </a:rPr>
              <a:t>arduino</a:t>
            </a:r>
            <a:r>
              <a:rPr lang="en-US" altLang="zh-CN" sz="2000" b="1" dirty="0">
                <a:solidFill>
                  <a:srgbClr val="FF0000"/>
                </a:solidFill>
                <a:latin typeface="造字工房悦黑体验版纤细体 "/>
                <a:ea typeface="微软雅黑" panose="020B0503020204020204" pitchFamily="34" charset="-122"/>
              </a:rPr>
              <a:t> pro mini</a:t>
            </a:r>
            <a:r>
              <a:rPr lang="zh-CN" altLang="en-US" dirty="0">
                <a:latin typeface="造字工房悦黑体验版纤细体 "/>
                <a:ea typeface="微软雅黑" panose="020B0503020204020204" pitchFamily="34" charset="-122"/>
              </a:rPr>
              <a:t>控制</a:t>
            </a:r>
            <a:r>
              <a:rPr lang="en-US" altLang="zh-CN" sz="2000" b="1" dirty="0">
                <a:solidFill>
                  <a:srgbClr val="FF0000"/>
                </a:solidFill>
                <a:latin typeface="造字工房悦黑体验版纤细体 "/>
                <a:ea typeface="微软雅黑" panose="020B0503020204020204" pitchFamily="34" charset="-122"/>
              </a:rPr>
              <a:t>MPU6050</a:t>
            </a:r>
            <a:r>
              <a:rPr lang="zh-CN" altLang="en-US" sz="2000" b="1" dirty="0">
                <a:solidFill>
                  <a:srgbClr val="FF0000"/>
                </a:solidFill>
                <a:latin typeface="造字工房悦黑体验版纤细体 "/>
                <a:ea typeface="微软雅黑" panose="020B0503020204020204" pitchFamily="34" charset="-122"/>
              </a:rPr>
              <a:t>陀螺仪</a:t>
            </a:r>
            <a:r>
              <a:rPr lang="zh-CN" altLang="en-US" dirty="0">
                <a:latin typeface="造字工房悦黑体验版纤细体 "/>
                <a:ea typeface="微软雅黑" panose="020B0503020204020204" pitchFamily="34" charset="-122"/>
              </a:rPr>
              <a:t>获取头部姿态数据，并使用卡尔曼滤波方法获得准确的欧拉角。</a:t>
            </a:r>
          </a:p>
        </p:txBody>
      </p:sp>
      <p:pic>
        <p:nvPicPr>
          <p:cNvPr id="19" name="图片 18"/>
          <p:cNvPicPr>
            <a:picLocks noChangeAspect="1"/>
          </p:cNvPicPr>
          <p:nvPr/>
        </p:nvPicPr>
        <p:blipFill rotWithShape="1">
          <a:blip r:embed="rId9"/>
          <a:srcRect l="-155" r="973"/>
          <a:stretch>
            <a:fillRect/>
          </a:stretch>
        </p:blipFill>
        <p:spPr>
          <a:xfrm>
            <a:off x="8738416" y="1364650"/>
            <a:ext cx="2924936" cy="2061014"/>
          </a:xfrm>
          <a:prstGeom prst="rect">
            <a:avLst/>
          </a:prstGeom>
        </p:spPr>
      </p:pic>
      <p:pic>
        <p:nvPicPr>
          <p:cNvPr id="20" name="图片 19"/>
          <p:cNvPicPr>
            <a:picLocks noChangeAspect="1"/>
          </p:cNvPicPr>
          <p:nvPr/>
        </p:nvPicPr>
        <p:blipFill rotWithShape="1">
          <a:blip r:embed="rId10">
            <a:extLst>
              <a:ext uri="{28A0092B-C50C-407E-A947-70E740481C1C}">
                <a14:useLocalDpi xmlns:a14="http://schemas.microsoft.com/office/drawing/2010/main" val="0"/>
              </a:ext>
            </a:extLst>
          </a:blip>
          <a:srcRect l="30945" r="10409"/>
          <a:stretch>
            <a:fillRect/>
          </a:stretch>
        </p:blipFill>
        <p:spPr>
          <a:xfrm>
            <a:off x="10143808" y="3324511"/>
            <a:ext cx="1766251" cy="1694676"/>
          </a:xfrm>
          <a:prstGeom prst="rect">
            <a:avLst/>
          </a:prstGeom>
        </p:spPr>
      </p:pic>
      <p:pic>
        <p:nvPicPr>
          <p:cNvPr id="24" name="图片 23"/>
          <p:cNvPicPr>
            <a:picLocks noChangeAspect="1"/>
          </p:cNvPicPr>
          <p:nvPr/>
        </p:nvPicPr>
        <p:blipFill rotWithShape="1">
          <a:blip r:embed="rId11">
            <a:extLst>
              <a:ext uri="{28A0092B-C50C-407E-A947-70E740481C1C}">
                <a14:useLocalDpi xmlns:a14="http://schemas.microsoft.com/office/drawing/2010/main" val="0"/>
              </a:ext>
            </a:extLst>
          </a:blip>
          <a:srcRect l="35690" r="10473"/>
          <a:stretch>
            <a:fillRect/>
          </a:stretch>
        </p:blipFill>
        <p:spPr>
          <a:xfrm>
            <a:off x="8513002" y="3324511"/>
            <a:ext cx="1621442" cy="1694677"/>
          </a:xfrm>
          <a:prstGeom prst="rect">
            <a:avLst/>
          </a:prstGeom>
        </p:spPr>
      </p:pic>
      <p:sp>
        <p:nvSpPr>
          <p:cNvPr id="25" name="文本框 24"/>
          <p:cNvSpPr txBox="1"/>
          <p:nvPr/>
        </p:nvSpPr>
        <p:spPr>
          <a:xfrm>
            <a:off x="8602428" y="5311244"/>
            <a:ext cx="3094782" cy="1569660"/>
          </a:xfrm>
          <a:prstGeom prst="rect">
            <a:avLst/>
          </a:prstGeom>
          <a:noFill/>
        </p:spPr>
        <p:txBody>
          <a:bodyPr wrap="square" rtlCol="0">
            <a:spAutoFit/>
          </a:bodyPr>
          <a:lstStyle/>
          <a:p>
            <a:r>
              <a:rPr lang="zh-CN" altLang="en-US" dirty="0">
                <a:latin typeface="造字工房悦黑体验版纤细体 "/>
                <a:ea typeface="微软雅黑" panose="020B0503020204020204" pitchFamily="34" charset="-122"/>
              </a:rPr>
              <a:t>巧妙将轮椅控制器摇杆的</a:t>
            </a:r>
            <a:r>
              <a:rPr lang="zh-CN" altLang="en-US" sz="2000" b="1" dirty="0">
                <a:solidFill>
                  <a:srgbClr val="FF0000"/>
                </a:solidFill>
                <a:latin typeface="造字工房悦黑体验版纤细体 "/>
                <a:ea typeface="微软雅黑" panose="020B0503020204020204" pitchFamily="34" charset="-122"/>
              </a:rPr>
              <a:t>类球面运动</a:t>
            </a:r>
            <a:r>
              <a:rPr lang="zh-CN" altLang="en-US" dirty="0">
                <a:latin typeface="造字工房悦黑体验版纤细体 "/>
                <a:ea typeface="微软雅黑" panose="020B0503020204020204" pitchFamily="34" charset="-122"/>
              </a:rPr>
              <a:t>解耦为</a:t>
            </a:r>
            <a:r>
              <a:rPr lang="zh-CN" altLang="en-US" sz="2000" b="1" dirty="0">
                <a:solidFill>
                  <a:srgbClr val="FF0000"/>
                </a:solidFill>
                <a:latin typeface="造字工房悦黑体验版纤细体 "/>
                <a:ea typeface="微软雅黑" panose="020B0503020204020204" pitchFamily="34" charset="-122"/>
              </a:rPr>
              <a:t>二自由度的无级运动</a:t>
            </a:r>
            <a:r>
              <a:rPr lang="zh-CN" altLang="en-US" dirty="0">
                <a:latin typeface="造字工房悦黑体验版纤细体 "/>
                <a:ea typeface="微软雅黑" panose="020B0503020204020204" pitchFamily="34" charset="-122"/>
              </a:rPr>
              <a:t>，大大提高了控制的可靠性。</a:t>
            </a:r>
          </a:p>
          <a:p>
            <a:endParaRPr lang="zh-CN" altLang="en-US" dirty="0">
              <a:latin typeface="造字工房悦黑体验版纤细体 "/>
              <a:ea typeface="微软雅黑" panose="020B0503020204020204" pitchFamily="34" charset="-122"/>
            </a:endParaRPr>
          </a:p>
        </p:txBody>
      </p:sp>
      <p:sp>
        <p:nvSpPr>
          <p:cNvPr id="26" name="文本框 25"/>
          <p:cNvSpPr txBox="1"/>
          <p:nvPr/>
        </p:nvSpPr>
        <p:spPr>
          <a:xfrm>
            <a:off x="656555" y="685242"/>
            <a:ext cx="3220530" cy="523220"/>
          </a:xfrm>
          <a:prstGeom prst="rect">
            <a:avLst/>
          </a:prstGeom>
          <a:noFill/>
        </p:spPr>
        <p:txBody>
          <a:bodyPr wrap="square" rtlCol="0">
            <a:spAutoFit/>
          </a:bodyPr>
          <a:lstStyle/>
          <a:p>
            <a:pPr algn="ctr"/>
            <a:r>
              <a:rPr lang="zh-CN" altLang="en-US" sz="2800" b="1" dirty="0">
                <a:latin typeface="造字工房悦黑体验版纤细体 "/>
                <a:ea typeface="微软雅黑" panose="020B0503020204020204" pitchFamily="34" charset="-122"/>
              </a:rPr>
              <a:t>环境感知部分</a:t>
            </a:r>
          </a:p>
        </p:txBody>
      </p:sp>
      <p:sp>
        <p:nvSpPr>
          <p:cNvPr id="27" name="文本框 26"/>
          <p:cNvSpPr txBox="1"/>
          <p:nvPr/>
        </p:nvSpPr>
        <p:spPr>
          <a:xfrm>
            <a:off x="8602428" y="685242"/>
            <a:ext cx="3220530" cy="523220"/>
          </a:xfrm>
          <a:prstGeom prst="rect">
            <a:avLst/>
          </a:prstGeom>
          <a:noFill/>
        </p:spPr>
        <p:txBody>
          <a:bodyPr wrap="square" rtlCol="0">
            <a:spAutoFit/>
          </a:bodyPr>
          <a:lstStyle/>
          <a:p>
            <a:pPr algn="ctr"/>
            <a:r>
              <a:rPr lang="zh-CN" altLang="en-US" sz="2800" b="1" dirty="0">
                <a:latin typeface="造字工房悦黑体验版纤细体 "/>
                <a:ea typeface="微软雅黑" panose="020B0503020204020204" pitchFamily="34" charset="-122"/>
              </a:rPr>
              <a:t>机械控制部分</a:t>
            </a:r>
          </a:p>
        </p:txBody>
      </p:sp>
      <p:sp>
        <p:nvSpPr>
          <p:cNvPr id="28" name="文本框 27"/>
          <p:cNvSpPr txBox="1"/>
          <p:nvPr/>
        </p:nvSpPr>
        <p:spPr>
          <a:xfrm>
            <a:off x="4613175" y="683773"/>
            <a:ext cx="3220530" cy="523220"/>
          </a:xfrm>
          <a:prstGeom prst="rect">
            <a:avLst/>
          </a:prstGeom>
          <a:noFill/>
        </p:spPr>
        <p:txBody>
          <a:bodyPr wrap="square" rtlCol="0">
            <a:spAutoFit/>
          </a:bodyPr>
          <a:lstStyle/>
          <a:p>
            <a:pPr algn="ctr"/>
            <a:r>
              <a:rPr lang="zh-CN" altLang="en-US" sz="2800" b="1" dirty="0">
                <a:latin typeface="造字工房悦黑体验版纤细体 "/>
                <a:ea typeface="微软雅黑" panose="020B0503020204020204" pitchFamily="34" charset="-122"/>
              </a:rPr>
              <a:t>头部微动检测部分</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70208"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详细设计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zh-CN" sz="1000" dirty="0">
                <a:solidFill>
                  <a:schemeClr val="tx1">
                    <a:lumMod val="50000"/>
                    <a:lumOff val="50000"/>
                  </a:schemeClr>
                </a:solidFill>
                <a:cs typeface="+mn-ea"/>
                <a:sym typeface="+mn-lt"/>
              </a:rPr>
              <a:t>Detailed</a:t>
            </a:r>
            <a:r>
              <a:rPr kumimoji="1" lang="en-US" altLang="en-GB" sz="1000" dirty="0">
                <a:solidFill>
                  <a:schemeClr val="tx1">
                    <a:lumMod val="50000"/>
                    <a:lumOff val="50000"/>
                  </a:schemeClr>
                </a:solidFill>
                <a:cs typeface="+mn-ea"/>
                <a:sym typeface="+mn-lt"/>
              </a:rPr>
              <a:t> Design</a:t>
            </a: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04</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09727" y="854661"/>
            <a:ext cx="10916610" cy="1704974"/>
            <a:chOff x="874713" y="1943101"/>
            <a:chExt cx="5132387" cy="1704974"/>
          </a:xfrm>
        </p:grpSpPr>
        <p:sp>
          <p:nvSpPr>
            <p:cNvPr id="29" name="矩形 28"/>
            <p:cNvSpPr/>
            <p:nvPr/>
          </p:nvSpPr>
          <p:spPr>
            <a:xfrm>
              <a:off x="874713" y="19431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数据采集与处理模块从激光雷达和摄像头两台设备接收数据，分别负责发射激光雷达探测地形和获取周围图像。两台设备采集环境信息，采集得到数据将传递给微型计算机树莓派用于建图，导航，避障等功能。</a:t>
                </a: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数据采集与处理模块</a:t>
                </a:r>
              </a:p>
            </p:txBody>
          </p:sp>
        </p:grpSp>
      </p:grpSp>
      <p:grpSp>
        <p:nvGrpSpPr>
          <p:cNvPr id="31" name="组合 30"/>
          <p:cNvGrpSpPr/>
          <p:nvPr/>
        </p:nvGrpSpPr>
        <p:grpSpPr>
          <a:xfrm>
            <a:off x="809727" y="4759750"/>
            <a:ext cx="10916612" cy="1704974"/>
            <a:chOff x="874713" y="3922713"/>
            <a:chExt cx="5132387" cy="1704974"/>
          </a:xfrm>
        </p:grpSpPr>
        <p:sp>
          <p:nvSpPr>
            <p:cNvPr id="36" name="矩形 35"/>
            <p:cNvSpPr/>
            <p:nvPr/>
          </p:nvSpPr>
          <p:spPr>
            <a:xfrm>
              <a:off x="874713" y="3922713"/>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基于地图信息和实时捕获的环境信息，利用</a:t>
                </a:r>
                <a:r>
                  <a:rPr lang="en-US" altLang="zh-CN" sz="1400" dirty="0" err="1">
                    <a:solidFill>
                      <a:schemeClr val="tx1">
                        <a:lumMod val="75000"/>
                        <a:lumOff val="25000"/>
                      </a:schemeClr>
                    </a:solidFill>
                    <a:cs typeface="+mn-ea"/>
                    <a:sym typeface="+mn-lt"/>
                  </a:rPr>
                  <a:t>ros</a:t>
                </a:r>
                <a:r>
                  <a:rPr lang="zh-CN" altLang="en-US" sz="1400" dirty="0">
                    <a:solidFill>
                      <a:schemeClr val="tx1">
                        <a:lumMod val="75000"/>
                        <a:lumOff val="25000"/>
                      </a:schemeClr>
                    </a:solidFill>
                    <a:cs typeface="+mn-ea"/>
                    <a:sym typeface="+mn-lt"/>
                  </a:rPr>
                  <a:t>配套算法规划路径，并负责向向轮椅控制系统发出指令，控制轮椅在规划路径中移动。</a:t>
                </a: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运动与规划模块</a:t>
                </a:r>
              </a:p>
            </p:txBody>
          </p:sp>
        </p:grpSp>
      </p:grpSp>
      <p:grpSp>
        <p:nvGrpSpPr>
          <p:cNvPr id="38" name="组合 37"/>
          <p:cNvGrpSpPr/>
          <p:nvPr/>
        </p:nvGrpSpPr>
        <p:grpSpPr>
          <a:xfrm>
            <a:off x="809728" y="2721138"/>
            <a:ext cx="10916610" cy="1704974"/>
            <a:chOff x="6184901" y="1943101"/>
            <a:chExt cx="5132387" cy="1704974"/>
          </a:xfrm>
        </p:grpSpPr>
        <p:sp>
          <p:nvSpPr>
            <p:cNvPr id="43" name="矩形 42"/>
            <p:cNvSpPr/>
            <p:nvPr/>
          </p:nvSpPr>
          <p:spPr>
            <a:xfrm>
              <a:off x="6184901" y="19431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基于地图信息和实时捕获的环境信息，在轮椅运动过程中可以实时检测运行，利用</a:t>
                </a:r>
                <a:r>
                  <a:rPr lang="en-US" altLang="zh-CN" sz="1400" dirty="0" err="1">
                    <a:solidFill>
                      <a:schemeClr val="tx1">
                        <a:lumMod val="75000"/>
                        <a:lumOff val="25000"/>
                      </a:schemeClr>
                    </a:solidFill>
                    <a:cs typeface="+mn-ea"/>
                    <a:sym typeface="+mn-lt"/>
                  </a:rPr>
                  <a:t>openmv</a:t>
                </a:r>
                <a:r>
                  <a:rPr lang="zh-CN" altLang="en-US" sz="1400" dirty="0">
                    <a:solidFill>
                      <a:schemeClr val="tx1">
                        <a:lumMod val="75000"/>
                        <a:lumOff val="25000"/>
                      </a:schemeClr>
                    </a:solidFill>
                    <a:cs typeface="+mn-ea"/>
                    <a:sym typeface="+mn-lt"/>
                  </a:rPr>
                  <a:t>内置库实现避障，并不断向轮椅控制系统发出调整指令。</a:t>
                </a: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障碍检测与识别模块</a:t>
                </a:r>
              </a:p>
            </p:txBody>
          </p:sp>
        </p:grpSp>
      </p:gr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09727" y="854661"/>
            <a:ext cx="10916610" cy="1704974"/>
            <a:chOff x="874713" y="1943101"/>
            <a:chExt cx="5132387" cy="1704974"/>
          </a:xfrm>
        </p:grpSpPr>
        <p:sp>
          <p:nvSpPr>
            <p:cNvPr id="29" name="矩形 28"/>
            <p:cNvSpPr/>
            <p:nvPr/>
          </p:nvSpPr>
          <p:spPr>
            <a:xfrm>
              <a:off x="874713" y="19431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基于</a:t>
                </a:r>
                <a:r>
                  <a:rPr kumimoji="0" lang="en-US" altLang="zh-CN" sz="14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arduino</a:t>
                </a: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平台获得头部姿态数据，基于我们的算法向轮椅辅助控制模块发送相应的控制指令，请求轮椅做出对应响应。</a:t>
                </a: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头部姿态检测模块</a:t>
                </a:r>
              </a:p>
            </p:txBody>
          </p:sp>
        </p:grpSp>
      </p:grpSp>
      <p:grpSp>
        <p:nvGrpSpPr>
          <p:cNvPr id="31" name="组合 30"/>
          <p:cNvGrpSpPr/>
          <p:nvPr/>
        </p:nvGrpSpPr>
        <p:grpSpPr>
          <a:xfrm>
            <a:off x="809727" y="4759750"/>
            <a:ext cx="10916612" cy="1704974"/>
            <a:chOff x="874713" y="3922713"/>
            <a:chExt cx="5132387" cy="1704974"/>
          </a:xfrm>
        </p:grpSpPr>
        <p:sp>
          <p:nvSpPr>
            <p:cNvPr id="36" name="矩形 35"/>
            <p:cNvSpPr/>
            <p:nvPr/>
          </p:nvSpPr>
          <p:spPr>
            <a:xfrm>
              <a:off x="874713" y="3922713"/>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33" name="组合 32"/>
            <p:cNvGrpSpPr/>
            <p:nvPr/>
          </p:nvGrpSpPr>
          <p:grpSpPr>
            <a:xfrm>
              <a:off x="1259398" y="4272447"/>
              <a:ext cx="3941252" cy="746973"/>
              <a:chOff x="7483989" y="3314482"/>
              <a:chExt cx="3941252" cy="746973"/>
            </a:xfrm>
          </p:grpSpPr>
          <p:sp>
            <p:nvSpPr>
              <p:cNvPr id="34" name="矩形 33"/>
              <p:cNvSpPr/>
              <p:nvPr/>
            </p:nvSpPr>
            <p:spPr>
              <a:xfrm>
                <a:off x="7483989" y="3732519"/>
                <a:ext cx="3941252" cy="32893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整合和处理接收到的轮椅控制指令，通过本模块向轮椅的硬件设备发出请求</a:t>
                </a: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轮椅辅助控制模块</a:t>
                </a:r>
              </a:p>
            </p:txBody>
          </p:sp>
        </p:grpSp>
      </p:grpSp>
      <p:grpSp>
        <p:nvGrpSpPr>
          <p:cNvPr id="38" name="组合 37"/>
          <p:cNvGrpSpPr/>
          <p:nvPr/>
        </p:nvGrpSpPr>
        <p:grpSpPr>
          <a:xfrm>
            <a:off x="809728" y="2721138"/>
            <a:ext cx="10916610" cy="1704974"/>
            <a:chOff x="6184901" y="1943101"/>
            <a:chExt cx="5132387" cy="1704974"/>
          </a:xfrm>
        </p:grpSpPr>
        <p:sp>
          <p:nvSpPr>
            <p:cNvPr id="43" name="矩形 42"/>
            <p:cNvSpPr/>
            <p:nvPr/>
          </p:nvSpPr>
          <p:spPr>
            <a:xfrm>
              <a:off x="6184901" y="19431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40" name="组合 39"/>
            <p:cNvGrpSpPr/>
            <p:nvPr/>
          </p:nvGrpSpPr>
          <p:grpSpPr>
            <a:xfrm>
              <a:off x="6569586" y="2277135"/>
              <a:ext cx="3941252" cy="1264038"/>
              <a:chOff x="7483989" y="3314482"/>
              <a:chExt cx="3941252" cy="1264038"/>
            </a:xfrm>
          </p:grpSpPr>
          <p:sp>
            <p:nvSpPr>
              <p:cNvPr id="41" name="矩形 40"/>
              <p:cNvSpPr/>
              <p:nvPr/>
            </p:nvSpPr>
            <p:spPr>
              <a:xfrm>
                <a:off x="7483989" y="3732519"/>
                <a:ext cx="3941252" cy="84600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基于</a:t>
                </a:r>
                <a:r>
                  <a:rPr kumimoji="0" lang="en-US" altLang="zh-CN"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Android</a:t>
                </a: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平台建立一个手机移动客户端的远程控制软件，客户端实现用户远程操纵轮椅运动，可以通过一个方向盘的界面模拟摇杆。用户可以选择进入建图模式或者导航模式，用以控制环境信息的数据流向以及轮椅控制模式。</a:t>
                </a: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客户端远程控制模块</a:t>
                </a:r>
              </a:p>
            </p:txBody>
          </p:sp>
        </p:grpSp>
      </p:gr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3742" y="2646013"/>
            <a:ext cx="6109365"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rPr>
              <a:t>运行与开发环境</a:t>
            </a:r>
          </a:p>
        </p:txBody>
      </p:sp>
      <p:sp>
        <p:nvSpPr>
          <p:cNvPr id="17" name="文本框 16"/>
          <p:cNvSpPr txBox="1"/>
          <p:nvPr/>
        </p:nvSpPr>
        <p:spPr>
          <a:xfrm>
            <a:off x="3983258" y="3720209"/>
            <a:ext cx="6192981" cy="5347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318834" y="2702570"/>
            <a:ext cx="944880" cy="10147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05</a:t>
            </a:r>
            <a:endParaRPr kumimoji="1" lang="zh-CN" altLang="en-US"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52778" y="3720356"/>
            <a:ext cx="41718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OpenMV</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相关操作环境（</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MicroPython</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等）</a:t>
            </a:r>
          </a:p>
        </p:txBody>
      </p:sp>
      <p:sp>
        <p:nvSpPr>
          <p:cNvPr id="29" name="文本框 28"/>
          <p:cNvSpPr txBox="1"/>
          <p:nvPr/>
        </p:nvSpPr>
        <p:spPr>
          <a:xfrm>
            <a:off x="2552778" y="4069386"/>
            <a:ext cx="6870622" cy="710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在实际运行时实现与摄像头的通信，接受来自摄像头的图像信号，以便进行进一步处理，运用</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OpenMV</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内置库帮助实时识别障碍物，辅助实现项目的避障功能。</a:t>
            </a:r>
          </a:p>
        </p:txBody>
      </p:sp>
      <p:sp>
        <p:nvSpPr>
          <p:cNvPr id="30" name="矩形 29"/>
          <p:cNvSpPr/>
          <p:nvPr/>
        </p:nvSpPr>
        <p:spPr>
          <a:xfrm>
            <a:off x="1319985" y="3679939"/>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运行环境</a:t>
            </a:r>
          </a:p>
        </p:txBody>
      </p:sp>
      <p:sp>
        <p:nvSpPr>
          <p:cNvPr id="6" name="文本框 5"/>
          <p:cNvSpPr txBox="1"/>
          <p:nvPr/>
        </p:nvSpPr>
        <p:spPr>
          <a:xfrm>
            <a:off x="2552778" y="1801658"/>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硬件环境</a:t>
            </a:r>
          </a:p>
        </p:txBody>
      </p:sp>
      <p:sp>
        <p:nvSpPr>
          <p:cNvPr id="7" name="文本框 6"/>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计划使用树莓派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Raspberry Pi 4B</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，负责整套系统的控制与运算，并使用激光雷达（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RPLIDAR S1</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）、摄像头（</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OpenMV4 H7 R2</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）探测环境信息，使用舵机构建一操纵装置。</a:t>
            </a:r>
          </a:p>
        </p:txBody>
      </p:sp>
      <p:sp>
        <p:nvSpPr>
          <p:cNvPr id="8" name="矩形 7"/>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2" name="矩形 11"/>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3074" name="Picture 2" descr="Raspberry Pi 4 参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4" y="1896297"/>
            <a:ext cx="1944585" cy="115789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99962" y="2880046"/>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14" name="直线连接符 24"/>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descr="OpenMV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75408">
            <a:off x="642637" y="3543158"/>
            <a:ext cx="1113226" cy="1473387"/>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p:cNvSpPr/>
          <p:nvPr/>
        </p:nvSpPr>
        <p:spPr>
          <a:xfrm>
            <a:off x="399962" y="4643481"/>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35" name="直线连接符 24"/>
          <p:cNvCxnSpPr/>
          <p:nvPr/>
        </p:nvCxnSpPr>
        <p:spPr>
          <a:xfrm>
            <a:off x="8014344" y="3521249"/>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3129280" cy="3322955"/>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需求概述</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接口设计</a:t>
            </a: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运行与开发环境</a:t>
            </a:r>
          </a:p>
        </p:txBody>
      </p:sp>
      <p:sp>
        <p:nvSpPr>
          <p:cNvPr id="22" name="文本框 21"/>
          <p:cNvSpPr txBox="1"/>
          <p:nvPr/>
        </p:nvSpPr>
        <p:spPr>
          <a:xfrm>
            <a:off x="6325379" y="2695069"/>
            <a:ext cx="3129280" cy="3322955"/>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体系结构设计</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详细设计</a:t>
            </a:r>
          </a:p>
          <a:p>
            <a:pPr marL="457200" indent="-457200">
              <a:lnSpc>
                <a:spcPct val="250000"/>
              </a:lnSpc>
              <a:buFont typeface="Arial" panose="020B0604020202020204" pitchFamily="34" charset="0"/>
              <a:buChar char="•"/>
            </a:pPr>
            <a:r>
              <a:rPr kumimoji="1" lang="en-US" altLang="zh-CN" sz="2800" dirty="0">
                <a:solidFill>
                  <a:schemeClr val="tx1">
                    <a:lumMod val="75000"/>
                    <a:lumOff val="25000"/>
                  </a:schemeClr>
                </a:solidFill>
                <a:cs typeface="+mn-ea"/>
                <a:sym typeface="+mn-lt"/>
              </a:rPr>
              <a:t>Gitlab</a:t>
            </a:r>
            <a:r>
              <a:rPr kumimoji="1" lang="zh-CN" altLang="en-US" sz="2800" dirty="0">
                <a:solidFill>
                  <a:schemeClr val="tx1">
                    <a:lumMod val="75000"/>
                    <a:lumOff val="25000"/>
                  </a:schemeClr>
                </a:solidFill>
                <a:cs typeface="+mn-ea"/>
                <a:sym typeface="+mn-lt"/>
              </a:rPr>
              <a:t>过程管理</a:t>
            </a: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开发环境</a:t>
            </a:r>
          </a:p>
        </p:txBody>
      </p:sp>
      <p:sp>
        <p:nvSpPr>
          <p:cNvPr id="11" name="文本框 10"/>
          <p:cNvSpPr txBox="1"/>
          <p:nvPr/>
        </p:nvSpPr>
        <p:spPr>
          <a:xfrm>
            <a:off x="2552778" y="1801658"/>
            <a:ext cx="124681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Solidworks</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2" name="文本框 11"/>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用于完成轮椅操纵装置以及头戴式指令发送装置的物理建模工作，便于按规格制造实物以及对于两种装置的进一步改进。</a:t>
            </a:r>
          </a:p>
        </p:txBody>
      </p:sp>
      <p:sp>
        <p:nvSpPr>
          <p:cNvPr id="13" name="矩形 12"/>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4" name="矩形 13"/>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35" name="直线连接符 24"/>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552778" y="4031033"/>
            <a:ext cx="31866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Ros-melodic + Gazebo + </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RViz</a:t>
            </a: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 </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37" name="文本框 36"/>
          <p:cNvSpPr txBox="1"/>
          <p:nvPr/>
        </p:nvSpPr>
        <p:spPr>
          <a:xfrm>
            <a:off x="2552778" y="4318304"/>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在虚拟机内部署，共同组成本项目的开发环境，并应用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Ros-melodic</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在实际设备完全就位前使用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Gazebo</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和</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RViz</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进行部分仿真工作。</a:t>
            </a:r>
          </a:p>
        </p:txBody>
      </p:sp>
      <p:sp>
        <p:nvSpPr>
          <p:cNvPr id="38" name="矩形 37"/>
          <p:cNvSpPr/>
          <p:nvPr/>
        </p:nvSpPr>
        <p:spPr>
          <a:xfrm>
            <a:off x="1319985" y="3990616"/>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39" name="矩形 38"/>
          <p:cNvSpPr/>
          <p:nvPr/>
        </p:nvSpPr>
        <p:spPr>
          <a:xfrm>
            <a:off x="535139" y="4254607"/>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41" name="直线连接符 24"/>
          <p:cNvCxnSpPr/>
          <p:nvPr/>
        </p:nvCxnSpPr>
        <p:spPr>
          <a:xfrm>
            <a:off x="8014344" y="3826187"/>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71" y="3813791"/>
            <a:ext cx="1637627" cy="1199827"/>
          </a:xfrm>
          <a:prstGeom prst="rect">
            <a:avLst/>
          </a:prstGeom>
        </p:spPr>
      </p:pic>
      <p:sp>
        <p:nvSpPr>
          <p:cNvPr id="40" name="矩形 39"/>
          <p:cNvSpPr/>
          <p:nvPr/>
        </p:nvSpPr>
        <p:spPr>
          <a:xfrm>
            <a:off x="388545" y="4864059"/>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pic>
        <p:nvPicPr>
          <p:cNvPr id="43" name="图片 42"/>
          <p:cNvPicPr>
            <a:picLocks noChangeAspect="1"/>
          </p:cNvPicPr>
          <p:nvPr/>
        </p:nvPicPr>
        <p:blipFill rotWithShape="1">
          <a:blip r:embed="rId4"/>
          <a:srcRect l="-155" r="973"/>
          <a:stretch>
            <a:fillRect/>
          </a:stretch>
        </p:blipFill>
        <p:spPr>
          <a:xfrm>
            <a:off x="535139" y="1663370"/>
            <a:ext cx="1691865" cy="1192149"/>
          </a:xfrm>
          <a:prstGeom prst="rect">
            <a:avLst/>
          </a:prstGeom>
        </p:spPr>
      </p:pic>
      <p:sp>
        <p:nvSpPr>
          <p:cNvPr id="34" name="矩形 33"/>
          <p:cNvSpPr/>
          <p:nvPr/>
        </p:nvSpPr>
        <p:spPr>
          <a:xfrm>
            <a:off x="413084" y="2608297"/>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3742" y="2646013"/>
            <a:ext cx="6122189"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rPr>
              <a:t>Gitlab</a:t>
            </a:r>
            <a:r>
              <a:rPr lang="zh-CN" altLang="en-US" dirty="0">
                <a:solidFill>
                  <a:prstClr val="black">
                    <a:lumMod val="75000"/>
                    <a:lumOff val="25000"/>
                  </a:prstClr>
                </a:solidFill>
                <a:latin typeface="+mn-lt"/>
                <a:ea typeface="造字工房悦黑体验版纤细体"/>
                <a:cs typeface="+mn-ea"/>
                <a:sym typeface="+mn-lt"/>
              </a:rPr>
              <a:t>过程管理</a:t>
            </a:r>
            <a:endPar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endParaRPr>
          </a:p>
        </p:txBody>
      </p:sp>
      <p:sp>
        <p:nvSpPr>
          <p:cNvPr id="17" name="文本框 16"/>
          <p:cNvSpPr txBox="1"/>
          <p:nvPr/>
        </p:nvSpPr>
        <p:spPr>
          <a:xfrm>
            <a:off x="3983258" y="3720209"/>
            <a:ext cx="6192981" cy="5347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318834" y="2702570"/>
            <a:ext cx="108555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0</a:t>
            </a:r>
            <a:r>
              <a:rPr kumimoji="1" lang="en-US" altLang="zh-CN" sz="6000" dirty="0">
                <a:solidFill>
                  <a:prstClr val="black">
                    <a:lumMod val="75000"/>
                    <a:lumOff val="25000"/>
                  </a:prstClr>
                </a:solidFill>
                <a:ea typeface="造字工房悦黑体验版纤细体"/>
                <a:cs typeface="+mn-ea"/>
                <a:sym typeface="+mn-lt"/>
              </a:rPr>
              <a:t>6</a:t>
            </a:r>
            <a:endParaRPr kumimoji="1" lang="zh-CN" altLang="en-US"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extLst>
      <p:ext uri="{BB962C8B-B14F-4D97-AF65-F5344CB8AC3E}">
        <p14:creationId xmlns:p14="http://schemas.microsoft.com/office/powerpoint/2010/main" val="333600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p:cNvSpPr txBox="1"/>
          <p:nvPr/>
        </p:nvSpPr>
        <p:spPr>
          <a:xfrm>
            <a:off x="1058365" y="452081"/>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议题</a:t>
            </a:r>
          </a:p>
        </p:txBody>
      </p:sp>
      <p:sp>
        <p:nvSpPr>
          <p:cNvPr id="14" name="矩形 13"/>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9" name="矩形 38"/>
          <p:cNvSpPr/>
          <p:nvPr/>
        </p:nvSpPr>
        <p:spPr>
          <a:xfrm>
            <a:off x="535139" y="4254607"/>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6" name="图片 5">
            <a:extLst>
              <a:ext uri="{FF2B5EF4-FFF2-40B4-BE49-F238E27FC236}">
                <a16:creationId xmlns:a16="http://schemas.microsoft.com/office/drawing/2014/main" id="{C9FC188F-6D04-4703-875E-FB35A837757B}"/>
              </a:ext>
            </a:extLst>
          </p:cNvPr>
          <p:cNvPicPr>
            <a:picLocks noChangeAspect="1"/>
          </p:cNvPicPr>
          <p:nvPr/>
        </p:nvPicPr>
        <p:blipFill rotWithShape="1">
          <a:blip r:embed="rId3"/>
          <a:srcRect r="57813"/>
          <a:stretch/>
        </p:blipFill>
        <p:spPr>
          <a:xfrm>
            <a:off x="0" y="1085118"/>
            <a:ext cx="5143500" cy="1880228"/>
          </a:xfrm>
          <a:prstGeom prst="rect">
            <a:avLst/>
          </a:prstGeom>
        </p:spPr>
      </p:pic>
      <p:pic>
        <p:nvPicPr>
          <p:cNvPr id="8" name="图片 7">
            <a:extLst>
              <a:ext uri="{FF2B5EF4-FFF2-40B4-BE49-F238E27FC236}">
                <a16:creationId xmlns:a16="http://schemas.microsoft.com/office/drawing/2014/main" id="{D0039C9D-544E-E235-A270-251CBE6BB583}"/>
              </a:ext>
            </a:extLst>
          </p:cNvPr>
          <p:cNvPicPr>
            <a:picLocks noChangeAspect="1"/>
          </p:cNvPicPr>
          <p:nvPr/>
        </p:nvPicPr>
        <p:blipFill>
          <a:blip r:embed="rId4"/>
          <a:stretch>
            <a:fillRect/>
          </a:stretch>
        </p:blipFill>
        <p:spPr>
          <a:xfrm>
            <a:off x="163520" y="3590360"/>
            <a:ext cx="5052804" cy="2891828"/>
          </a:xfrm>
          <a:prstGeom prst="rect">
            <a:avLst/>
          </a:prstGeom>
        </p:spPr>
      </p:pic>
      <p:pic>
        <p:nvPicPr>
          <p:cNvPr id="10" name="图片 9">
            <a:extLst>
              <a:ext uri="{FF2B5EF4-FFF2-40B4-BE49-F238E27FC236}">
                <a16:creationId xmlns:a16="http://schemas.microsoft.com/office/drawing/2014/main" id="{147A53C4-7995-DEB3-5E49-ABE41686C4C6}"/>
              </a:ext>
            </a:extLst>
          </p:cNvPr>
          <p:cNvPicPr>
            <a:picLocks noChangeAspect="1"/>
          </p:cNvPicPr>
          <p:nvPr/>
        </p:nvPicPr>
        <p:blipFill>
          <a:blip r:embed="rId5"/>
          <a:stretch>
            <a:fillRect/>
          </a:stretch>
        </p:blipFill>
        <p:spPr>
          <a:xfrm>
            <a:off x="6386044" y="895512"/>
            <a:ext cx="4215497" cy="2261329"/>
          </a:xfrm>
          <a:prstGeom prst="rect">
            <a:avLst/>
          </a:prstGeom>
        </p:spPr>
      </p:pic>
      <p:sp>
        <p:nvSpPr>
          <p:cNvPr id="15" name="文本框 14">
            <a:extLst>
              <a:ext uri="{FF2B5EF4-FFF2-40B4-BE49-F238E27FC236}">
                <a16:creationId xmlns:a16="http://schemas.microsoft.com/office/drawing/2014/main" id="{095679A7-F8BA-27DA-9126-FAE432D8B125}"/>
              </a:ext>
            </a:extLst>
          </p:cNvPr>
          <p:cNvSpPr txBox="1"/>
          <p:nvPr/>
        </p:nvSpPr>
        <p:spPr>
          <a:xfrm>
            <a:off x="333525" y="2993383"/>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prstClr val="black">
                    <a:lumMod val="75000"/>
                    <a:lumOff val="25000"/>
                  </a:prstClr>
                </a:solidFill>
                <a:ea typeface="造字工房悦黑体验版纤细体"/>
                <a:cs typeface="+mn-ea"/>
                <a:sym typeface="+mn-lt"/>
              </a:rPr>
              <a:t>文档撰写记录</a:t>
            </a:r>
            <a:endPar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6" name="文本框 15">
            <a:extLst>
              <a:ext uri="{FF2B5EF4-FFF2-40B4-BE49-F238E27FC236}">
                <a16:creationId xmlns:a16="http://schemas.microsoft.com/office/drawing/2014/main" id="{ED13C434-080E-0AB4-B315-066A96BCA47A}"/>
              </a:ext>
            </a:extLst>
          </p:cNvPr>
          <p:cNvSpPr txBox="1"/>
          <p:nvPr/>
        </p:nvSpPr>
        <p:spPr>
          <a:xfrm>
            <a:off x="6386044" y="392543"/>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prstClr val="black">
                    <a:lumMod val="75000"/>
                    <a:lumOff val="25000"/>
                  </a:prstClr>
                </a:solidFill>
                <a:ea typeface="造字工房悦黑体验版纤细体"/>
                <a:cs typeface="+mn-ea"/>
                <a:sym typeface="+mn-lt"/>
              </a:rPr>
              <a:t>里程碑</a:t>
            </a:r>
            <a:endPar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pic>
        <p:nvPicPr>
          <p:cNvPr id="18" name="图片 17">
            <a:extLst>
              <a:ext uri="{FF2B5EF4-FFF2-40B4-BE49-F238E27FC236}">
                <a16:creationId xmlns:a16="http://schemas.microsoft.com/office/drawing/2014/main" id="{BF731546-81CA-4333-DD68-53604968ABB1}"/>
              </a:ext>
            </a:extLst>
          </p:cNvPr>
          <p:cNvPicPr>
            <a:picLocks noChangeAspect="1"/>
          </p:cNvPicPr>
          <p:nvPr/>
        </p:nvPicPr>
        <p:blipFill rotWithShape="1">
          <a:blip r:embed="rId6"/>
          <a:srcRect r="62125"/>
          <a:stretch/>
        </p:blipFill>
        <p:spPr>
          <a:xfrm>
            <a:off x="6386044" y="3772903"/>
            <a:ext cx="3769293" cy="2623981"/>
          </a:xfrm>
          <a:prstGeom prst="rect">
            <a:avLst/>
          </a:prstGeom>
        </p:spPr>
      </p:pic>
      <p:sp>
        <p:nvSpPr>
          <p:cNvPr id="19" name="文本框 18">
            <a:extLst>
              <a:ext uri="{FF2B5EF4-FFF2-40B4-BE49-F238E27FC236}">
                <a16:creationId xmlns:a16="http://schemas.microsoft.com/office/drawing/2014/main" id="{41BAAA82-9E40-053C-0AB8-25B1E3166681}"/>
              </a:ext>
            </a:extLst>
          </p:cNvPr>
          <p:cNvSpPr txBox="1"/>
          <p:nvPr/>
        </p:nvSpPr>
        <p:spPr>
          <a:xfrm>
            <a:off x="6386044" y="3134900"/>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prstClr val="black">
                    <a:lumMod val="75000"/>
                    <a:lumOff val="25000"/>
                  </a:prstClr>
                </a:solidFill>
                <a:ea typeface="造字工房悦黑体验版纤细体"/>
                <a:cs typeface="+mn-ea"/>
                <a:sym typeface="+mn-lt"/>
              </a:rPr>
              <a:t>仓库</a:t>
            </a:r>
            <a:endPar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Tree>
    <p:extLst>
      <p:ext uri="{BB962C8B-B14F-4D97-AF65-F5344CB8AC3E}">
        <p14:creationId xmlns:p14="http://schemas.microsoft.com/office/powerpoint/2010/main" val="324464833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谢谢观看！</a:t>
            </a:r>
          </a:p>
        </p:txBody>
      </p:sp>
      <p:sp>
        <p:nvSpPr>
          <p:cNvPr id="16" name="圆角矩形 15"/>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0" name="文本框 29"/>
          <p:cNvSpPr txBox="1"/>
          <p:nvPr/>
        </p:nvSpPr>
        <p:spPr>
          <a:xfrm>
            <a:off x="3984665" y="2669123"/>
            <a:ext cx="4585649" cy="1322070"/>
          </a:xfrm>
          <a:prstGeom prst="rect">
            <a:avLst/>
          </a:prstGeom>
          <a:noFill/>
        </p:spPr>
        <p:txBody>
          <a:bodyPr wrap="square" rtlCol="0">
            <a:spAutoFit/>
          </a:bodyPr>
          <a:lstStyle/>
          <a:p>
            <a:pPr algn="dist"/>
            <a:r>
              <a:rPr kumimoji="1" lang="en-US" altLang="zh-CN" sz="8000" dirty="0">
                <a:solidFill>
                  <a:schemeClr val="tx1">
                    <a:lumMod val="65000"/>
                    <a:lumOff val="35000"/>
                  </a:schemeClr>
                </a:solidFill>
                <a:cs typeface="+mn-ea"/>
                <a:sym typeface="+mn-lt"/>
              </a:rPr>
              <a:t>END</a:t>
            </a:r>
          </a:p>
        </p:txBody>
      </p:sp>
      <p:sp>
        <p:nvSpPr>
          <p:cNvPr id="32" name="圆角矩形 31"/>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椭圆 32"/>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4" name="圆角矩形 33"/>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椭圆 34"/>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heckerboard(across)">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3570208" cy="1107996"/>
          </a:xfrm>
          <a:prstGeom prst="rect">
            <a:avLst/>
          </a:prstGeom>
          <a:noFill/>
        </p:spPr>
        <p:txBody>
          <a:bodyPr wrap="none" rtlCol="0">
            <a:spAutoFit/>
          </a:bodyPr>
          <a:lstStyle/>
          <a:p>
            <a:r>
              <a:rPr kumimoji="1" lang="zh-CN" altLang="en-US" sz="6600" b="1" dirty="0">
                <a:solidFill>
                  <a:schemeClr val="tx1">
                    <a:lumMod val="75000"/>
                    <a:lumOff val="25000"/>
                  </a:schemeClr>
                </a:solidFill>
                <a:cs typeface="+mn-ea"/>
                <a:sym typeface="+mn-lt"/>
              </a:rPr>
              <a:t>需求概述</a:t>
            </a:r>
          </a:p>
        </p:txBody>
      </p:sp>
      <p:sp>
        <p:nvSpPr>
          <p:cNvPr id="18" name="文本框 17"/>
          <p:cNvSpPr txBox="1"/>
          <p:nvPr/>
        </p:nvSpPr>
        <p:spPr>
          <a:xfrm>
            <a:off x="2288535" y="2772323"/>
            <a:ext cx="1040670"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07906" y="1922493"/>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01</a:t>
            </a:r>
            <a:endParaRPr kumimoji="1" lang="zh-CN" altLang="en-US" sz="2400" dirty="0">
              <a:cs typeface="+mn-ea"/>
              <a:sym typeface="+mn-lt"/>
            </a:endParaRPr>
          </a:p>
        </p:txBody>
      </p:sp>
      <p:sp>
        <p:nvSpPr>
          <p:cNvPr id="18" name="矩形 17"/>
          <p:cNvSpPr/>
          <p:nvPr/>
        </p:nvSpPr>
        <p:spPr>
          <a:xfrm>
            <a:off x="1507906" y="3881774"/>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02</a:t>
            </a:r>
            <a:endParaRPr kumimoji="1" lang="zh-CN" altLang="en-US" sz="2400" dirty="0">
              <a:cs typeface="+mn-ea"/>
              <a:sym typeface="+mn-lt"/>
            </a:endParaRPr>
          </a:p>
        </p:txBody>
      </p:sp>
      <p:sp>
        <p:nvSpPr>
          <p:cNvPr id="20" name="文本框 19"/>
          <p:cNvSpPr txBox="1"/>
          <p:nvPr/>
        </p:nvSpPr>
        <p:spPr>
          <a:xfrm>
            <a:off x="2193679" y="2139738"/>
            <a:ext cx="3415673" cy="1167692"/>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cs typeface="+mn-ea"/>
                <a:sym typeface="+mn-lt"/>
              </a:rPr>
              <a:t>我国高位截瘫残疾人群数量超过</a:t>
            </a:r>
            <a:r>
              <a:rPr kumimoji="1" lang="en-US" altLang="zh-CN" sz="1200" dirty="0">
                <a:solidFill>
                  <a:schemeClr val="tx1">
                    <a:lumMod val="75000"/>
                    <a:lumOff val="25000"/>
                  </a:schemeClr>
                </a:solidFill>
                <a:cs typeface="+mn-ea"/>
                <a:sym typeface="+mn-lt"/>
              </a:rPr>
              <a:t>200</a:t>
            </a:r>
            <a:r>
              <a:rPr kumimoji="1" lang="zh-CN" altLang="en-US" sz="1200" dirty="0">
                <a:solidFill>
                  <a:schemeClr val="tx1">
                    <a:lumMod val="75000"/>
                    <a:lumOff val="25000"/>
                  </a:schemeClr>
                </a:solidFill>
                <a:cs typeface="+mn-ea"/>
                <a:sym typeface="+mn-lt"/>
              </a:rPr>
              <a:t>万，这一人群无法使用传统的使用操纵杆控制的电动轮椅，给其生活与出行带来了很大不便，需要一个轮椅辅助操控的替代方案。</a:t>
            </a:r>
            <a:endParaRPr kumimoji="1" lang="zh-CN" altLang="en-US" sz="1100" dirty="0">
              <a:solidFill>
                <a:schemeClr val="tx1">
                  <a:lumMod val="75000"/>
                  <a:lumOff val="25000"/>
                </a:schemeClr>
              </a:solidFill>
              <a:cs typeface="+mn-ea"/>
              <a:sym typeface="+mn-lt"/>
            </a:endParaRPr>
          </a:p>
        </p:txBody>
      </p:sp>
      <p:sp>
        <p:nvSpPr>
          <p:cNvPr id="21" name="文本框 20"/>
          <p:cNvSpPr txBox="1"/>
          <p:nvPr/>
        </p:nvSpPr>
        <p:spPr>
          <a:xfrm>
            <a:off x="2193680" y="1842438"/>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高位瘫痪残疾人群的需要</a:t>
            </a:r>
          </a:p>
        </p:txBody>
      </p:sp>
      <p:sp>
        <p:nvSpPr>
          <p:cNvPr id="22" name="文本框 21"/>
          <p:cNvSpPr txBox="1"/>
          <p:nvPr/>
        </p:nvSpPr>
        <p:spPr>
          <a:xfrm>
            <a:off x="2193680" y="4262889"/>
            <a:ext cx="3415673" cy="830997"/>
          </a:xfrm>
          <a:prstGeom prst="rect">
            <a:avLst/>
          </a:prstGeom>
          <a:noFill/>
        </p:spPr>
        <p:txBody>
          <a:bodyPr wrap="square" rtlCol="0">
            <a:spAutoFit/>
          </a:bodyPr>
          <a:lstStyle/>
          <a:p>
            <a:r>
              <a:rPr kumimoji="1" lang="zh-CN" altLang="zh-CN" sz="1200" dirty="0">
                <a:solidFill>
                  <a:schemeClr val="tx1">
                    <a:lumMod val="75000"/>
                    <a:lumOff val="25000"/>
                  </a:schemeClr>
                </a:solidFill>
                <a:cs typeface="+mn-ea"/>
              </a:rPr>
              <a:t>基于肌电接口、语音识别、人脸识别、表情识别等</a:t>
            </a:r>
            <a:r>
              <a:rPr kumimoji="1" lang="zh-CN" altLang="en-US" sz="1200" dirty="0">
                <a:solidFill>
                  <a:schemeClr val="tx1">
                    <a:lumMod val="75000"/>
                    <a:lumOff val="25000"/>
                  </a:schemeClr>
                </a:solidFill>
                <a:cs typeface="+mn-ea"/>
              </a:rPr>
              <a:t>操控方式</a:t>
            </a:r>
            <a:r>
              <a:rPr kumimoji="1" lang="zh-CN" altLang="zh-CN" sz="1200" dirty="0">
                <a:solidFill>
                  <a:schemeClr val="tx1">
                    <a:lumMod val="75000"/>
                    <a:lumOff val="25000"/>
                  </a:schemeClr>
                </a:solidFill>
                <a:cs typeface="+mn-ea"/>
              </a:rPr>
              <a:t>的智能轮椅层出不穷，</a:t>
            </a:r>
            <a:r>
              <a:rPr kumimoji="1" lang="zh-CN" altLang="en-US" sz="1200" dirty="0">
                <a:solidFill>
                  <a:schemeClr val="tx1">
                    <a:lumMod val="75000"/>
                    <a:lumOff val="25000"/>
                  </a:schemeClr>
                </a:solidFill>
                <a:cs typeface="+mn-ea"/>
              </a:rPr>
              <a:t>但是大多需要对轮椅进行重新设计，成本较高，对普通消费者不够友好，需要一种更为普及与廉价的解决方案。</a:t>
            </a:r>
            <a:endParaRPr kumimoji="1" lang="en-US" altLang="zh-CN" sz="1200" dirty="0">
              <a:solidFill>
                <a:schemeClr val="tx1">
                  <a:lumMod val="75000"/>
                  <a:lumOff val="25000"/>
                </a:schemeClr>
              </a:solidFill>
              <a:cs typeface="+mn-ea"/>
            </a:endParaRPr>
          </a:p>
        </p:txBody>
      </p:sp>
      <p:sp>
        <p:nvSpPr>
          <p:cNvPr id="23" name="文本框 22"/>
          <p:cNvSpPr txBox="1"/>
          <p:nvPr/>
        </p:nvSpPr>
        <p:spPr>
          <a:xfrm>
            <a:off x="2193680" y="3823632"/>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轮椅辅助操控方面的研究</a:t>
            </a:r>
          </a:p>
        </p:txBody>
      </p:sp>
      <p:sp>
        <p:nvSpPr>
          <p:cNvPr id="24" name="文本框 23"/>
          <p:cNvSpPr txBox="1"/>
          <p:nvPr/>
        </p:nvSpPr>
        <p:spPr>
          <a:xfrm>
            <a:off x="1371980" y="816309"/>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项目背景</a:t>
            </a:r>
          </a:p>
        </p:txBody>
      </p:sp>
      <p:sp>
        <p:nvSpPr>
          <p:cNvPr id="3" name="矩形 2"/>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660" y="1638300"/>
            <a:ext cx="4396846" cy="412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593949" y="854661"/>
            <a:ext cx="5132387" cy="1704974"/>
            <a:chOff x="874713" y="1943101"/>
            <a:chExt cx="5132387" cy="1704974"/>
          </a:xfrm>
        </p:grpSpPr>
        <p:grpSp>
          <p:nvGrpSpPr>
            <p:cNvPr id="14" name="组合 13"/>
            <p:cNvGrpSpPr/>
            <p:nvPr/>
          </p:nvGrpSpPr>
          <p:grpSpPr>
            <a:xfrm>
              <a:off x="874713" y="1943101"/>
              <a:ext cx="5132387" cy="1704974"/>
              <a:chOff x="874713" y="1752601"/>
              <a:chExt cx="5132387" cy="1704974"/>
            </a:xfrm>
          </p:grpSpPr>
          <p:sp>
            <p:nvSpPr>
              <p:cNvPr id="29" name="矩形 28"/>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使用头戴式控制器，使得残疾人士可用头部控制电动轮椅的运动。</a:t>
                </a: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辅助操控</a:t>
                </a:r>
              </a:p>
            </p:txBody>
          </p:sp>
        </p:grpSp>
      </p:grpSp>
      <p:grpSp>
        <p:nvGrpSpPr>
          <p:cNvPr id="31" name="组合 30"/>
          <p:cNvGrpSpPr/>
          <p:nvPr/>
        </p:nvGrpSpPr>
        <p:grpSpPr>
          <a:xfrm>
            <a:off x="6593951" y="4759750"/>
            <a:ext cx="5132387" cy="1704974"/>
            <a:chOff x="874713" y="3922713"/>
            <a:chExt cx="5132387" cy="1704974"/>
          </a:xfrm>
        </p:grpSpPr>
        <p:grpSp>
          <p:nvGrpSpPr>
            <p:cNvPr id="32" name="组合 31"/>
            <p:cNvGrpSpPr/>
            <p:nvPr/>
          </p:nvGrpSpPr>
          <p:grpSpPr>
            <a:xfrm>
              <a:off x="874713" y="3922713"/>
              <a:ext cx="5132387" cy="1704974"/>
              <a:chOff x="874713" y="1752601"/>
              <a:chExt cx="5132387" cy="1704974"/>
            </a:xfrm>
          </p:grpSpPr>
          <p:sp>
            <p:nvSpPr>
              <p:cNvPr id="36" name="矩形 35"/>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7"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在探测到障碍物且有碰撞风险时进行避障，防止误操作等因素为轮椅使用带来的安全风险。</a:t>
                </a: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智能避障</a:t>
                </a:r>
              </a:p>
            </p:txBody>
          </p:sp>
        </p:grpSp>
      </p:grpSp>
      <p:grpSp>
        <p:nvGrpSpPr>
          <p:cNvPr id="38" name="组合 37"/>
          <p:cNvGrpSpPr/>
          <p:nvPr/>
        </p:nvGrpSpPr>
        <p:grpSpPr>
          <a:xfrm>
            <a:off x="6593950" y="2721138"/>
            <a:ext cx="5132387" cy="1704974"/>
            <a:chOff x="6184901" y="1943101"/>
            <a:chExt cx="5132387" cy="1704974"/>
          </a:xfrm>
        </p:grpSpPr>
        <p:grpSp>
          <p:nvGrpSpPr>
            <p:cNvPr id="39" name="组合 38"/>
            <p:cNvGrpSpPr/>
            <p:nvPr/>
          </p:nvGrpSpPr>
          <p:grpSpPr>
            <a:xfrm>
              <a:off x="6184901" y="1943101"/>
              <a:ext cx="5132387" cy="1704974"/>
              <a:chOff x="874713" y="1752601"/>
              <a:chExt cx="5132387" cy="1704974"/>
            </a:xfrm>
          </p:grpSpPr>
          <p:sp>
            <p:nvSpPr>
              <p:cNvPr id="43" name="矩形 42"/>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具有第二种控制方式，家属可通过手机客户端与轮椅连接，操控轮椅运动。</a:t>
                </a: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远程控制</a:t>
                </a:r>
              </a:p>
            </p:txBody>
          </p:sp>
        </p:grpSp>
      </p:grpSp>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p:cNvSpPr txBox="1"/>
          <p:nvPr/>
        </p:nvSpPr>
        <p:spPr>
          <a:xfrm>
            <a:off x="1371980" y="816309"/>
            <a:ext cx="2646878"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项目主要功能</a:t>
            </a:r>
          </a:p>
        </p:txBody>
      </p:sp>
      <p:pic>
        <p:nvPicPr>
          <p:cNvPr id="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 y="1756410"/>
            <a:ext cx="6478905"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034401" y="1185309"/>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环境数据</a:t>
            </a:r>
          </a:p>
        </p:txBody>
      </p:sp>
      <p:sp>
        <p:nvSpPr>
          <p:cNvPr id="27" name="文本框 26"/>
          <p:cNvSpPr txBox="1"/>
          <p:nvPr/>
        </p:nvSpPr>
        <p:spPr>
          <a:xfrm>
            <a:off x="7034401" y="162754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激光雷达采集的反馈信息，摄像头所采集的图像信号，用于进一步处理生成障碍物信息。</a:t>
            </a:r>
          </a:p>
        </p:txBody>
      </p:sp>
      <p:sp>
        <p:nvSpPr>
          <p:cNvPr id="28" name="文本框 27"/>
          <p:cNvSpPr txBox="1"/>
          <p:nvPr/>
        </p:nvSpPr>
        <p:spPr>
          <a:xfrm>
            <a:off x="7034401" y="2365221"/>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指令数据</a:t>
            </a:r>
          </a:p>
        </p:txBody>
      </p:sp>
      <p:sp>
        <p:nvSpPr>
          <p:cNvPr id="29" name="文本框 28"/>
          <p:cNvSpPr txBox="1"/>
          <p:nvPr/>
        </p:nvSpPr>
        <p:spPr>
          <a:xfrm>
            <a:off x="7034401" y="2807461"/>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来自头部控制器加速度计测量的相关姿态信息；来自手机客户端的直接指令</a:t>
            </a:r>
          </a:p>
        </p:txBody>
      </p:sp>
      <p:sp>
        <p:nvSpPr>
          <p:cNvPr id="2" name="矩形 1"/>
          <p:cNvSpPr/>
          <p:nvPr/>
        </p:nvSpPr>
        <p:spPr>
          <a:xfrm>
            <a:off x="763418"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p:cNvSpPr txBox="1"/>
          <p:nvPr/>
        </p:nvSpPr>
        <p:spPr>
          <a:xfrm>
            <a:off x="1312384" y="809884"/>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数据需求</a:t>
            </a:r>
          </a:p>
        </p:txBody>
      </p:sp>
      <p:pic>
        <p:nvPicPr>
          <p:cNvPr id="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73" y="1394659"/>
            <a:ext cx="5600561" cy="462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7034401" y="3648819"/>
            <a:ext cx="1563414"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障碍物数据</a:t>
            </a:r>
          </a:p>
        </p:txBody>
      </p:sp>
      <p:sp>
        <p:nvSpPr>
          <p:cNvPr id="7" name="文本框 6"/>
          <p:cNvSpPr txBox="1"/>
          <p:nvPr/>
        </p:nvSpPr>
        <p:spPr>
          <a:xfrm>
            <a:off x="7034401" y="409105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根据环境数据推测生成，包含障碍物的位置、距离、相对速度等信息，用于决定是否避障。</a:t>
            </a:r>
          </a:p>
        </p:txBody>
      </p:sp>
      <p:sp>
        <p:nvSpPr>
          <p:cNvPr id="8" name="文本框 7"/>
          <p:cNvSpPr txBox="1"/>
          <p:nvPr/>
        </p:nvSpPr>
        <p:spPr>
          <a:xfrm>
            <a:off x="7034401" y="4929428"/>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操作数据</a:t>
            </a:r>
          </a:p>
        </p:txBody>
      </p:sp>
      <p:sp>
        <p:nvSpPr>
          <p:cNvPr id="9" name="文本框 8"/>
          <p:cNvSpPr txBox="1"/>
          <p:nvPr/>
        </p:nvSpPr>
        <p:spPr>
          <a:xfrm>
            <a:off x="7034401" y="5371668"/>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向操作装置发送的最终控制指令；以及操作装置的相关信息反馈。</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heckerboard(across)">
                                      <p:cBhvr>
                                        <p:cTn id="10" dur="500"/>
                                        <p:tgtEl>
                                          <p:spTgt spid="2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heckerboard(across)">
                                      <p:cBhvr>
                                        <p:cTn id="28" dur="500"/>
                                        <p:tgtEl>
                                          <p:spTgt spid="8"/>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 grpId="0"/>
      <p:bldP spid="6" grpId="0" animBg="1"/>
      <p:bldP spid="7"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BackShape"/>
          <p:cNvSpPr/>
          <p:nvPr/>
        </p:nvSpPr>
        <p:spPr>
          <a:xfrm>
            <a:off x="27385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1" name="ValueShape"/>
          <p:cNvSpPr/>
          <p:nvPr/>
        </p:nvSpPr>
        <p:spPr>
          <a:xfrm>
            <a:off x="2700105" y="1538199"/>
            <a:ext cx="1909294" cy="1909294"/>
          </a:xfrm>
          <a:prstGeom prst="pie">
            <a:avLst>
              <a:gd name="adj1" fmla="val 16200000"/>
              <a:gd name="adj2" fmla="val 16194433"/>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2" name="ValueBack"/>
          <p:cNvSpPr/>
          <p:nvPr/>
        </p:nvSpPr>
        <p:spPr>
          <a:xfrm>
            <a:off x="30399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3" name="LineShape"/>
          <p:cNvCxnSpPr/>
          <p:nvPr/>
        </p:nvCxnSpPr>
        <p:spPr>
          <a:xfrm flipH="1">
            <a:off x="281897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BackShape"/>
          <p:cNvSpPr/>
          <p:nvPr/>
        </p:nvSpPr>
        <p:spPr>
          <a:xfrm>
            <a:off x="519598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5" name="ValueShape"/>
          <p:cNvSpPr/>
          <p:nvPr/>
        </p:nvSpPr>
        <p:spPr>
          <a:xfrm>
            <a:off x="5157555" y="1538199"/>
            <a:ext cx="1909294" cy="1909294"/>
          </a:xfrm>
          <a:prstGeom prst="pie">
            <a:avLst>
              <a:gd name="adj1" fmla="val 16200000"/>
              <a:gd name="adj2" fmla="val 16198577"/>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6" name="ValueBack"/>
          <p:cNvSpPr/>
          <p:nvPr/>
        </p:nvSpPr>
        <p:spPr>
          <a:xfrm>
            <a:off x="5497365" y="1907205"/>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7" name="LineShape"/>
          <p:cNvCxnSpPr/>
          <p:nvPr/>
        </p:nvCxnSpPr>
        <p:spPr>
          <a:xfrm flipH="1">
            <a:off x="527642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8" name="BackShape"/>
          <p:cNvSpPr/>
          <p:nvPr/>
        </p:nvSpPr>
        <p:spPr>
          <a:xfrm>
            <a:off x="76534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9" name="ValueShape"/>
          <p:cNvSpPr/>
          <p:nvPr/>
        </p:nvSpPr>
        <p:spPr>
          <a:xfrm>
            <a:off x="7615005" y="1538199"/>
            <a:ext cx="1909294" cy="1909294"/>
          </a:xfrm>
          <a:prstGeom prst="pie">
            <a:avLst>
              <a:gd name="adj1" fmla="val 16200000"/>
              <a:gd name="adj2" fmla="val 16178047"/>
            </a:avLst>
          </a:prstGeom>
          <a:solidFill>
            <a:schemeClr val="tx1">
              <a:lumMod val="50000"/>
              <a:lumOff val="5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0" name="ValueBack"/>
          <p:cNvSpPr/>
          <p:nvPr/>
        </p:nvSpPr>
        <p:spPr>
          <a:xfrm>
            <a:off x="79548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1" name="LineShape"/>
          <p:cNvCxnSpPr/>
          <p:nvPr/>
        </p:nvCxnSpPr>
        <p:spPr>
          <a:xfrm flipH="1">
            <a:off x="7733877" y="3633364"/>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36" name="组合 35"/>
          <p:cNvGrpSpPr/>
          <p:nvPr/>
        </p:nvGrpSpPr>
        <p:grpSpPr>
          <a:xfrm>
            <a:off x="2700099" y="3819236"/>
            <a:ext cx="1909300" cy="2379952"/>
            <a:chOff x="1918240" y="2349127"/>
            <a:chExt cx="1909300" cy="2379952"/>
          </a:xfrm>
        </p:grpSpPr>
        <p:sp>
          <p:nvSpPr>
            <p:cNvPr id="37" name="文本框 36"/>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安全性</a:t>
              </a:r>
            </a:p>
          </p:txBody>
        </p:sp>
        <p:sp>
          <p:nvSpPr>
            <p:cNvPr id="38" name="文本框 37"/>
            <p:cNvSpPr txBox="1"/>
            <p:nvPr/>
          </p:nvSpPr>
          <p:spPr>
            <a:xfrm flipH="1">
              <a:off x="1918240" y="2686404"/>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使用自动避障装置防止误操作以及系统故障带来的潜在安全风险；控制头戴装置的操控灵敏度在一个合适的范围之内。</a:t>
              </a:r>
              <a:endParaRPr lang="en-US" altLang="zh-CN" sz="1400" dirty="0">
                <a:solidFill>
                  <a:schemeClr val="tx1">
                    <a:lumMod val="75000"/>
                    <a:lumOff val="25000"/>
                  </a:schemeClr>
                </a:solidFill>
                <a:cs typeface="+mn-ea"/>
                <a:sym typeface="+mn-lt"/>
              </a:endParaRPr>
            </a:p>
          </p:txBody>
        </p:sp>
      </p:grpSp>
      <p:grpSp>
        <p:nvGrpSpPr>
          <p:cNvPr id="39" name="组合 38"/>
          <p:cNvGrpSpPr/>
          <p:nvPr/>
        </p:nvGrpSpPr>
        <p:grpSpPr>
          <a:xfrm>
            <a:off x="5135498" y="3819236"/>
            <a:ext cx="1909300" cy="2076430"/>
            <a:chOff x="1925382" y="2349127"/>
            <a:chExt cx="1909300" cy="2076430"/>
          </a:xfrm>
        </p:grpSpPr>
        <p:sp>
          <p:nvSpPr>
            <p:cNvPr id="40" name="文本框 39"/>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普及性</a:t>
              </a:r>
            </a:p>
          </p:txBody>
        </p:sp>
        <p:sp>
          <p:nvSpPr>
            <p:cNvPr id="41" name="文本框 40"/>
            <p:cNvSpPr txBox="1"/>
            <p:nvPr/>
          </p:nvSpPr>
          <p:spPr>
            <a:xfrm>
              <a:off x="1925382" y="2714639"/>
              <a:ext cx="1909300" cy="1710918"/>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构建的改造方案应易于适应市面上的常见电动轮椅，并且成本应该控制在一定范畴之内。</a:t>
              </a:r>
              <a:endParaRPr lang="en-US" altLang="zh-CN" sz="1400" dirty="0">
                <a:solidFill>
                  <a:schemeClr val="tx1">
                    <a:lumMod val="75000"/>
                    <a:lumOff val="25000"/>
                  </a:schemeClr>
                </a:solidFill>
                <a:cs typeface="+mn-ea"/>
                <a:sym typeface="+mn-lt"/>
              </a:endParaRPr>
            </a:p>
          </p:txBody>
        </p:sp>
      </p:grpSp>
      <p:grpSp>
        <p:nvGrpSpPr>
          <p:cNvPr id="60" name="组合 59"/>
          <p:cNvGrpSpPr/>
          <p:nvPr/>
        </p:nvGrpSpPr>
        <p:grpSpPr>
          <a:xfrm>
            <a:off x="7556613" y="3819236"/>
            <a:ext cx="1909300" cy="2391527"/>
            <a:chOff x="1918240" y="2349127"/>
            <a:chExt cx="1909300" cy="2391527"/>
          </a:xfrm>
        </p:grpSpPr>
        <p:sp>
          <p:nvSpPr>
            <p:cNvPr id="61" name="文本框 60"/>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性能要求</a:t>
              </a:r>
            </a:p>
          </p:txBody>
        </p:sp>
        <p:sp>
          <p:nvSpPr>
            <p:cNvPr id="62" name="文本框 61"/>
            <p:cNvSpPr txBox="1"/>
            <p:nvPr/>
          </p:nvSpPr>
          <p:spPr>
            <a:xfrm>
              <a:off x="1918240" y="2697979"/>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为了及时执行用户指令以及避障指令，系统的响应速度不能过慢；为了满足用户的出行需求，装置应保持一定的续航能力</a:t>
              </a:r>
              <a:endParaRPr lang="en-US" altLang="zh-CN" sz="1400" dirty="0">
                <a:solidFill>
                  <a:schemeClr val="tx1">
                    <a:lumMod val="75000"/>
                    <a:lumOff val="25000"/>
                  </a:schemeClr>
                </a:solidFill>
                <a:cs typeface="+mn-ea"/>
                <a:sym typeface="+mn-lt"/>
              </a:endParaRPr>
            </a:p>
          </p:txBody>
        </p:sp>
      </p:grpSp>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p:cNvSpPr/>
          <p:nvPr/>
        </p:nvSpPr>
        <p:spPr>
          <a:xfrm>
            <a:off x="791144"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p:cNvSpPr/>
          <p:nvPr/>
        </p:nvSpPr>
        <p:spPr>
          <a:xfrm>
            <a:off x="943544" y="1995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文本框 6"/>
          <p:cNvSpPr txBox="1"/>
          <p:nvPr/>
        </p:nvSpPr>
        <p:spPr>
          <a:xfrm>
            <a:off x="1205098" y="816409"/>
            <a:ext cx="2300053"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非功能需求</a:t>
            </a:r>
          </a:p>
        </p:txBody>
      </p:sp>
      <p:pic>
        <p:nvPicPr>
          <p:cNvPr id="9" name="图形 8" descr="警告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2821" y="1992684"/>
            <a:ext cx="914400" cy="914400"/>
          </a:xfrm>
          <a:prstGeom prst="rect">
            <a:avLst/>
          </a:prstGeom>
        </p:spPr>
      </p:pic>
      <p:pic>
        <p:nvPicPr>
          <p:cNvPr id="11" name="图形 10" descr="条形图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5424" y="2043797"/>
            <a:ext cx="914400" cy="914400"/>
          </a:xfrm>
          <a:prstGeom prst="rect">
            <a:avLst/>
          </a:prstGeom>
        </p:spPr>
      </p:pic>
      <p:pic>
        <p:nvPicPr>
          <p:cNvPr id="13" name="图形 12" descr="地球仪: 美洲 纯色填充"/>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0271" y="204379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par>
                                <p:cTn id="26" presetID="21" presetClass="entr" presetSubtype="1"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heel(1)">
                                      <p:cBhvr>
                                        <p:cTn id="28" dur="2000"/>
                                        <p:tgtEl>
                                          <p:spTgt spid="2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heel(1)">
                                      <p:cBhvr>
                                        <p:cTn id="31" dur="2000"/>
                                        <p:tgtEl>
                                          <p:spTgt spid="2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2000"/>
                                        <p:tgtEl>
                                          <p:spTgt spid="29"/>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par>
                                <p:cTn id="38" presetID="21"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53" presetClass="entr" presetSubtype="16"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53" presetClass="entr" presetSubtype="16"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 calcmode="lin" valueType="num">
                                      <p:cBhvr>
                                        <p:cTn id="54" dur="500" fill="hold"/>
                                        <p:tgtEl>
                                          <p:spTgt spid="60"/>
                                        </p:tgtEl>
                                        <p:attrNameLst>
                                          <p:attrName>ppt_w</p:attrName>
                                        </p:attrNameLst>
                                      </p:cBhvr>
                                      <p:tavLst>
                                        <p:tav tm="0">
                                          <p:val>
                                            <p:fltVal val="0"/>
                                          </p:val>
                                        </p:tav>
                                        <p:tav tm="100000">
                                          <p:val>
                                            <p:strVal val="#ppt_w"/>
                                          </p:val>
                                        </p:tav>
                                      </p:tavLst>
                                    </p:anim>
                                    <p:anim calcmode="lin" valueType="num">
                                      <p:cBhvr>
                                        <p:cTn id="55" dur="500" fill="hold"/>
                                        <p:tgtEl>
                                          <p:spTgt spid="60"/>
                                        </p:tgtEl>
                                        <p:attrNameLst>
                                          <p:attrName>ppt_h</p:attrName>
                                        </p:attrNameLst>
                                      </p:cBhvr>
                                      <p:tavLst>
                                        <p:tav tm="0">
                                          <p:val>
                                            <p:fltVal val="0"/>
                                          </p:val>
                                        </p:tav>
                                        <p:tav tm="100000">
                                          <p:val>
                                            <p:strVal val="#ppt_h"/>
                                          </p:val>
                                        </p:tav>
                                      </p:tavLst>
                                    </p:anim>
                                    <p:animEffect transition="in" filter="fade">
                                      <p:cBhvr>
                                        <p:cTn id="56" dur="500"/>
                                        <p:tgtEl>
                                          <p:spTgt spid="6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dissolv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8" grpId="0" animBg="1"/>
      <p:bldP spid="29" grpId="0" animBg="1"/>
      <p:bldP spid="30"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523494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体系结构设计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Architecture Design</a:t>
            </a: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02</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47460"/>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用户通过用户界面（前端）与系统进行交互</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通过控制模式对轮椅进行操作，指令或者头部运动控制轮椅的前后左右运动</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建图模式，将建好的图存储到后端，同时程序会根据当前场景信息载入地图</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服务层</a:t>
              </a:r>
            </a:p>
          </p:txBody>
        </p:sp>
      </p:grpSp>
      <p:pic>
        <p:nvPicPr>
          <p:cNvPr id="2" name="图片 -2147482622" descr="微信图片_20240425203157"/>
          <p:cNvPicPr>
            <a:picLocks noChangeAspect="1"/>
          </p:cNvPicPr>
          <p:nvPr>
            <p:custDataLst>
              <p:tags r:id="rId1"/>
            </p:custDataLst>
          </p:nvPr>
        </p:nvPicPr>
        <p:blipFill>
          <a:blip r:embed="rId4"/>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 name="KSO_WPP_MARK_KEY" val="e0b31fbc-dd69-4fa4-9e08-ff364e41fd26"/>
  <p:tag name="COMMONDATA" val="eyJoZGlkIjoiNTdmZTMzOWVjNGJmMDlhMjFlOGQ0OTFiZmZjM2JmNTk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50000"/>
            <a:lumOff val="50000"/>
          </a:schemeClr>
        </a:solidFill>
        <a:ln>
          <a:noFill/>
        </a:ln>
      </a:spPr>
      <a:bodyPr anchor="ctr"/>
      <a:lstStyle>
        <a:defPPr algn="ctr">
          <a:defRPr dirty="0">
            <a:cs typeface="+mn-ea"/>
            <a:sym typeface="+mn-lt"/>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1283</Words>
  <Application>Microsoft Office PowerPoint</Application>
  <PresentationFormat>宽屏</PresentationFormat>
  <Paragraphs>123</Paragraphs>
  <Slides>23</Slides>
  <Notes>23</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23</vt:i4>
      </vt:variant>
    </vt:vector>
  </HeadingPairs>
  <TitlesOfParts>
    <vt:vector size="33" baseType="lpstr">
      <vt:lpstr>DengXian</vt:lpstr>
      <vt:lpstr>思源黑体</vt:lpstr>
      <vt:lpstr>微软雅黑</vt:lpstr>
      <vt:lpstr>造字工房悦黑体验版纤细体</vt:lpstr>
      <vt:lpstr>造字工房悦黑体验版纤细体 </vt:lpstr>
      <vt:lpstr>造字工房悦黑体验版纤细体 (正文)</vt:lpstr>
      <vt:lpstr>Arial</vt:lpstr>
      <vt:lpstr>第一PPT，www.1ppt.com</vt:lpstr>
      <vt:lpstr>自定义设计方案</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Williams Ying</cp:lastModifiedBy>
  <cp:revision>54</cp:revision>
  <dcterms:created xsi:type="dcterms:W3CDTF">2018-06-17T04:53:00Z</dcterms:created>
  <dcterms:modified xsi:type="dcterms:W3CDTF">2024-04-26T05:11:10Z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2052-12.1.0.15374</vt:lpwstr>
  </property>
</Properties>
</file>